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5" r:id="rId3"/>
    <p:sldId id="270" r:id="rId4"/>
    <p:sldId id="262" r:id="rId5"/>
    <p:sldId id="267" r:id="rId6"/>
    <p:sldId id="268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8A6B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édio 2 - Destaqu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Sem Estilo, Sem Grelh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86496" autoAdjust="0"/>
  </p:normalViewPr>
  <p:slideViewPr>
    <p:cSldViewPr>
      <p:cViewPr varScale="1">
        <p:scale>
          <a:sx n="73" d="100"/>
          <a:sy n="73" d="100"/>
        </p:scale>
        <p:origin x="12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397016-E3E7-483C-A35B-D13E4E6FDDC0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779FF799-12F1-4927-9629-DC134E6B903E}">
      <dgm:prSet phldrT="[Texto]"/>
      <dgm:spPr/>
      <dgm:t>
        <a:bodyPr/>
        <a:lstStyle/>
        <a:p>
          <a:r>
            <a:rPr lang="pt-PT" dirty="0"/>
            <a:t>2011</a:t>
          </a:r>
        </a:p>
      </dgm:t>
    </dgm:pt>
    <dgm:pt modelId="{EA02066E-C560-4DDD-A615-99417A78F4FF}" type="parTrans" cxnId="{3461EC58-1CF0-4D90-8266-A42814CFB776}">
      <dgm:prSet/>
      <dgm:spPr/>
      <dgm:t>
        <a:bodyPr/>
        <a:lstStyle/>
        <a:p>
          <a:endParaRPr lang="pt-PT"/>
        </a:p>
      </dgm:t>
    </dgm:pt>
    <dgm:pt modelId="{0B5C4070-9288-40FB-89EA-B5CDF4E5902E}" type="sibTrans" cxnId="{3461EC58-1CF0-4D90-8266-A42814CFB776}">
      <dgm:prSet/>
      <dgm:spPr/>
      <dgm:t>
        <a:bodyPr/>
        <a:lstStyle/>
        <a:p>
          <a:endParaRPr lang="pt-PT"/>
        </a:p>
      </dgm:t>
    </dgm:pt>
    <dgm:pt modelId="{4D3154F1-68B3-4823-ABED-1A2B7767CA33}">
      <dgm:prSet phldrT="[Texto]"/>
      <dgm:spPr/>
      <dgm:t>
        <a:bodyPr/>
        <a:lstStyle/>
        <a:p>
          <a:r>
            <a:rPr lang="pt-PT" dirty="0"/>
            <a:t>2012</a:t>
          </a:r>
        </a:p>
      </dgm:t>
    </dgm:pt>
    <dgm:pt modelId="{20721F66-C565-4FDC-ABBD-37AF61DF0C10}" type="parTrans" cxnId="{7F04116B-FCB2-4627-A718-137791CE2343}">
      <dgm:prSet/>
      <dgm:spPr/>
      <dgm:t>
        <a:bodyPr/>
        <a:lstStyle/>
        <a:p>
          <a:endParaRPr lang="pt-PT"/>
        </a:p>
      </dgm:t>
    </dgm:pt>
    <dgm:pt modelId="{E8621C28-9E94-4020-8AED-30E4BDA9C1FA}" type="sibTrans" cxnId="{7F04116B-FCB2-4627-A718-137791CE2343}">
      <dgm:prSet/>
      <dgm:spPr/>
      <dgm:t>
        <a:bodyPr/>
        <a:lstStyle/>
        <a:p>
          <a:endParaRPr lang="pt-PT"/>
        </a:p>
      </dgm:t>
    </dgm:pt>
    <dgm:pt modelId="{10937BDD-A2D1-4C78-A6C9-53B20957B2F7}">
      <dgm:prSet phldrT="[Texto]"/>
      <dgm:spPr/>
      <dgm:t>
        <a:bodyPr/>
        <a:lstStyle/>
        <a:p>
          <a:r>
            <a:rPr lang="pt-PT" dirty="0"/>
            <a:t>2018</a:t>
          </a:r>
        </a:p>
      </dgm:t>
    </dgm:pt>
    <dgm:pt modelId="{38AB7114-57D3-4BDE-B02D-1E9FC8D2C73D}" type="parTrans" cxnId="{5E966884-DBFC-43C7-AE23-6E5EEA564BAD}">
      <dgm:prSet/>
      <dgm:spPr/>
      <dgm:t>
        <a:bodyPr/>
        <a:lstStyle/>
        <a:p>
          <a:endParaRPr lang="pt-PT"/>
        </a:p>
      </dgm:t>
    </dgm:pt>
    <dgm:pt modelId="{47FB4201-CE7F-40CD-80EB-C141A854B0E7}" type="sibTrans" cxnId="{5E966884-DBFC-43C7-AE23-6E5EEA564BAD}">
      <dgm:prSet/>
      <dgm:spPr/>
      <dgm:t>
        <a:bodyPr/>
        <a:lstStyle/>
        <a:p>
          <a:endParaRPr lang="pt-PT"/>
        </a:p>
      </dgm:t>
    </dgm:pt>
    <dgm:pt modelId="{9E5DD310-13DB-44BE-A5E0-F949254C17DB}">
      <dgm:prSet phldrT="[Texto]"/>
      <dgm:spPr/>
      <dgm:t>
        <a:bodyPr/>
        <a:lstStyle/>
        <a:p>
          <a:r>
            <a:rPr lang="pt-PT" dirty="0"/>
            <a:t>2013</a:t>
          </a:r>
        </a:p>
      </dgm:t>
    </dgm:pt>
    <dgm:pt modelId="{3D97FB1F-DCB0-451D-BB3A-FBD3BD0AF69D}" type="parTrans" cxnId="{73738EC0-974C-4858-B6CB-5ABB0976B1EA}">
      <dgm:prSet/>
      <dgm:spPr/>
      <dgm:t>
        <a:bodyPr/>
        <a:lstStyle/>
        <a:p>
          <a:endParaRPr lang="pt-PT"/>
        </a:p>
      </dgm:t>
    </dgm:pt>
    <dgm:pt modelId="{E1865211-E634-4ADB-9F7F-30E137DFDA9C}" type="sibTrans" cxnId="{73738EC0-974C-4858-B6CB-5ABB0976B1EA}">
      <dgm:prSet/>
      <dgm:spPr/>
      <dgm:t>
        <a:bodyPr/>
        <a:lstStyle/>
        <a:p>
          <a:endParaRPr lang="pt-PT"/>
        </a:p>
      </dgm:t>
    </dgm:pt>
    <dgm:pt modelId="{7FBBF5E4-03E8-4DB3-8B10-FAE038B47E46}">
      <dgm:prSet phldrT="[Texto]"/>
      <dgm:spPr/>
      <dgm:t>
        <a:bodyPr/>
        <a:lstStyle/>
        <a:p>
          <a:r>
            <a:rPr lang="pt-PT" dirty="0"/>
            <a:t>2015</a:t>
          </a:r>
        </a:p>
      </dgm:t>
    </dgm:pt>
    <dgm:pt modelId="{741B9E3A-47DE-47B5-9734-976111D15BDD}" type="parTrans" cxnId="{FFBDC47F-6448-47D0-9223-4141BE3095BB}">
      <dgm:prSet/>
      <dgm:spPr/>
      <dgm:t>
        <a:bodyPr/>
        <a:lstStyle/>
        <a:p>
          <a:endParaRPr lang="pt-PT"/>
        </a:p>
      </dgm:t>
    </dgm:pt>
    <dgm:pt modelId="{36145505-ADA1-45BB-B3F3-2469DA98B49E}" type="sibTrans" cxnId="{FFBDC47F-6448-47D0-9223-4141BE3095BB}">
      <dgm:prSet/>
      <dgm:spPr/>
      <dgm:t>
        <a:bodyPr/>
        <a:lstStyle/>
        <a:p>
          <a:endParaRPr lang="pt-PT"/>
        </a:p>
      </dgm:t>
    </dgm:pt>
    <dgm:pt modelId="{AE4E3FC0-5106-4BEE-BDF4-E8BF37ED31E2}">
      <dgm:prSet phldrT="[Texto]"/>
      <dgm:spPr/>
      <dgm:t>
        <a:bodyPr/>
        <a:lstStyle/>
        <a:p>
          <a:r>
            <a:rPr lang="pt-PT" dirty="0"/>
            <a:t>2016</a:t>
          </a:r>
        </a:p>
      </dgm:t>
    </dgm:pt>
    <dgm:pt modelId="{01677F15-1B2F-42B4-A546-3D3631D660C7}" type="parTrans" cxnId="{E2C44429-B7E6-484A-85F0-8574227D64DD}">
      <dgm:prSet/>
      <dgm:spPr/>
      <dgm:t>
        <a:bodyPr/>
        <a:lstStyle/>
        <a:p>
          <a:endParaRPr lang="pt-PT"/>
        </a:p>
      </dgm:t>
    </dgm:pt>
    <dgm:pt modelId="{FAA012A2-FCA2-4F89-A28B-9E219793CAAA}" type="sibTrans" cxnId="{E2C44429-B7E6-484A-85F0-8574227D64DD}">
      <dgm:prSet/>
      <dgm:spPr/>
      <dgm:t>
        <a:bodyPr/>
        <a:lstStyle/>
        <a:p>
          <a:endParaRPr lang="pt-PT"/>
        </a:p>
      </dgm:t>
    </dgm:pt>
    <dgm:pt modelId="{535A3F64-9239-4619-AFAC-CFF03E150EB8}">
      <dgm:prSet phldrT="[Texto]"/>
      <dgm:spPr/>
      <dgm:t>
        <a:bodyPr/>
        <a:lstStyle/>
        <a:p>
          <a:r>
            <a:rPr lang="pt-PT" dirty="0"/>
            <a:t>2017</a:t>
          </a:r>
        </a:p>
      </dgm:t>
    </dgm:pt>
    <dgm:pt modelId="{A7FFBE70-7AAB-437C-8672-CAAC6CA3C159}" type="parTrans" cxnId="{75425328-0091-455A-9F0E-D12530DACCD2}">
      <dgm:prSet/>
      <dgm:spPr/>
      <dgm:t>
        <a:bodyPr/>
        <a:lstStyle/>
        <a:p>
          <a:endParaRPr lang="pt-PT"/>
        </a:p>
      </dgm:t>
    </dgm:pt>
    <dgm:pt modelId="{E2675179-5CC5-49A6-95A6-F423C5D5CEA5}" type="sibTrans" cxnId="{75425328-0091-455A-9F0E-D12530DACCD2}">
      <dgm:prSet/>
      <dgm:spPr/>
      <dgm:t>
        <a:bodyPr/>
        <a:lstStyle/>
        <a:p>
          <a:endParaRPr lang="pt-PT"/>
        </a:p>
      </dgm:t>
    </dgm:pt>
    <dgm:pt modelId="{B04D5945-9756-4293-B7B3-BE417B88BD8C}">
      <dgm:prSet/>
      <dgm:spPr/>
      <dgm:t>
        <a:bodyPr/>
        <a:lstStyle/>
        <a:p>
          <a:r>
            <a:rPr lang="pt-PT" dirty="0" smtClean="0"/>
            <a:t>2020</a:t>
          </a:r>
          <a:endParaRPr lang="pt-PT" dirty="0"/>
        </a:p>
      </dgm:t>
    </dgm:pt>
    <dgm:pt modelId="{20613960-1E17-44DB-8C58-5E744E02756E}" type="parTrans" cxnId="{76C271A2-EDA6-4D51-9E0C-6E1F4896C709}">
      <dgm:prSet/>
      <dgm:spPr/>
      <dgm:t>
        <a:bodyPr/>
        <a:lstStyle/>
        <a:p>
          <a:endParaRPr lang="pt-PT"/>
        </a:p>
      </dgm:t>
    </dgm:pt>
    <dgm:pt modelId="{4E94E95F-BC65-4B00-8C63-6D871A793D75}" type="sibTrans" cxnId="{76C271A2-EDA6-4D51-9E0C-6E1F4896C709}">
      <dgm:prSet/>
      <dgm:spPr/>
      <dgm:t>
        <a:bodyPr/>
        <a:lstStyle/>
        <a:p>
          <a:endParaRPr lang="pt-PT"/>
        </a:p>
      </dgm:t>
    </dgm:pt>
    <dgm:pt modelId="{A247E2F5-3283-4F81-8CB3-4BEB1A68E5B7}" type="pres">
      <dgm:prSet presAssocID="{0D397016-E3E7-483C-A35B-D13E4E6FDDC0}" presName="Name0" presStyleCnt="0">
        <dgm:presLayoutVars>
          <dgm:dir/>
          <dgm:animLvl val="lvl"/>
          <dgm:resizeHandles val="exact"/>
        </dgm:presLayoutVars>
      </dgm:prSet>
      <dgm:spPr/>
    </dgm:pt>
    <dgm:pt modelId="{838DD8CB-5888-43C1-8449-9229EB1AEA9E}" type="pres">
      <dgm:prSet presAssocID="{779FF799-12F1-4927-9629-DC134E6B903E}" presName="parTxOnly" presStyleLbl="node1" presStyleIdx="0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E694CC-64C5-4184-8FF7-720AA006D9BD}" type="pres">
      <dgm:prSet presAssocID="{0B5C4070-9288-40FB-89EA-B5CDF4E5902E}" presName="parTxOnlySpace" presStyleCnt="0"/>
      <dgm:spPr/>
    </dgm:pt>
    <dgm:pt modelId="{93D7F3CB-ED4C-432A-BC00-B6E2B93F8675}" type="pres">
      <dgm:prSet presAssocID="{4D3154F1-68B3-4823-ABED-1A2B7767CA33}" presName="parTxOnly" presStyleLbl="node1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5F3D22-2A28-44CB-BA69-9DF9916AFE45}" type="pres">
      <dgm:prSet presAssocID="{E8621C28-9E94-4020-8AED-30E4BDA9C1FA}" presName="parTxOnlySpace" presStyleCnt="0"/>
      <dgm:spPr/>
    </dgm:pt>
    <dgm:pt modelId="{FE62D693-A336-4B66-8D79-544E14CE1F4D}" type="pres">
      <dgm:prSet presAssocID="{9E5DD310-13DB-44BE-A5E0-F949254C17DB}" presName="parTxOnly" presStyleLbl="node1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B5BA92-0432-4B36-8486-8CE0655740ED}" type="pres">
      <dgm:prSet presAssocID="{E1865211-E634-4ADB-9F7F-30E137DFDA9C}" presName="parTxOnlySpace" presStyleCnt="0"/>
      <dgm:spPr/>
    </dgm:pt>
    <dgm:pt modelId="{1FAF6067-1BF4-4ED4-86C6-23C03AFD0B53}" type="pres">
      <dgm:prSet presAssocID="{7FBBF5E4-03E8-4DB3-8B10-FAE038B47E46}" presName="parTxOnly" presStyleLbl="node1" presStyleIdx="3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53513A-9251-462A-AE7A-360A3AC9F8B6}" type="pres">
      <dgm:prSet presAssocID="{36145505-ADA1-45BB-B3F3-2469DA98B49E}" presName="parTxOnlySpace" presStyleCnt="0"/>
      <dgm:spPr/>
    </dgm:pt>
    <dgm:pt modelId="{B53AB15A-4700-4793-BA88-82A763072D1B}" type="pres">
      <dgm:prSet presAssocID="{AE4E3FC0-5106-4BEE-BDF4-E8BF37ED31E2}" presName="parTxOnly" presStyleLbl="node1" presStyleIdx="4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9FDEE6-0E77-48C7-81E7-7D320526FD00}" type="pres">
      <dgm:prSet presAssocID="{FAA012A2-FCA2-4F89-A28B-9E219793CAAA}" presName="parTxOnlySpace" presStyleCnt="0"/>
      <dgm:spPr/>
    </dgm:pt>
    <dgm:pt modelId="{4D81724F-0251-4B32-80DF-18CC292D822C}" type="pres">
      <dgm:prSet presAssocID="{535A3F64-9239-4619-AFAC-CFF03E150EB8}" presName="parTxOnly" presStyleLbl="node1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767B4A-6C98-4EF9-B37C-092EB8DFE739}" type="pres">
      <dgm:prSet presAssocID="{E2675179-5CC5-49A6-95A6-F423C5D5CEA5}" presName="parTxOnlySpace" presStyleCnt="0"/>
      <dgm:spPr/>
    </dgm:pt>
    <dgm:pt modelId="{361C2FB9-B765-44C5-A281-4A2A522733B9}" type="pres">
      <dgm:prSet presAssocID="{10937BDD-A2D1-4C78-A6C9-53B20957B2F7}" presName="parTxOnly" presStyleLbl="node1" presStyleIdx="6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47E4C0-D128-4ABC-AE32-FA502F1BE36A}" type="pres">
      <dgm:prSet presAssocID="{47FB4201-CE7F-40CD-80EB-C141A854B0E7}" presName="parTxOnlySpace" presStyleCnt="0"/>
      <dgm:spPr/>
    </dgm:pt>
    <dgm:pt modelId="{1FDAD686-173B-4E43-ACA8-B8802306861C}" type="pres">
      <dgm:prSet presAssocID="{B04D5945-9756-4293-B7B3-BE417B88BD8C}" presName="parTxOnly" presStyleLbl="node1" presStyleIdx="7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2BB7C2-1C13-4489-96BB-FB7272C4C465}" type="presOf" srcId="{0D397016-E3E7-483C-A35B-D13E4E6FDDC0}" destId="{A247E2F5-3283-4F81-8CB3-4BEB1A68E5B7}" srcOrd="0" destOrd="0" presId="urn:microsoft.com/office/officeart/2005/8/layout/chevron1"/>
    <dgm:cxn modelId="{55ECA925-4101-4D0E-9EDC-2F0955420B57}" type="presOf" srcId="{7FBBF5E4-03E8-4DB3-8B10-FAE038B47E46}" destId="{1FAF6067-1BF4-4ED4-86C6-23C03AFD0B53}" srcOrd="0" destOrd="0" presId="urn:microsoft.com/office/officeart/2005/8/layout/chevron1"/>
    <dgm:cxn modelId="{177CBBC5-49D1-48AE-B32E-528A3E7A8BC0}" type="presOf" srcId="{AE4E3FC0-5106-4BEE-BDF4-E8BF37ED31E2}" destId="{B53AB15A-4700-4793-BA88-82A763072D1B}" srcOrd="0" destOrd="0" presId="urn:microsoft.com/office/officeart/2005/8/layout/chevron1"/>
    <dgm:cxn modelId="{73738EC0-974C-4858-B6CB-5ABB0976B1EA}" srcId="{0D397016-E3E7-483C-A35B-D13E4E6FDDC0}" destId="{9E5DD310-13DB-44BE-A5E0-F949254C17DB}" srcOrd="2" destOrd="0" parTransId="{3D97FB1F-DCB0-451D-BB3A-FBD3BD0AF69D}" sibTransId="{E1865211-E634-4ADB-9F7F-30E137DFDA9C}"/>
    <dgm:cxn modelId="{A04097E1-146B-4E95-9687-AFC484D7A5CA}" type="presOf" srcId="{B04D5945-9756-4293-B7B3-BE417B88BD8C}" destId="{1FDAD686-173B-4E43-ACA8-B8802306861C}" srcOrd="0" destOrd="0" presId="urn:microsoft.com/office/officeart/2005/8/layout/chevron1"/>
    <dgm:cxn modelId="{3E766548-9BD4-4F89-B880-18A753A3D983}" type="presOf" srcId="{9E5DD310-13DB-44BE-A5E0-F949254C17DB}" destId="{FE62D693-A336-4B66-8D79-544E14CE1F4D}" srcOrd="0" destOrd="0" presId="urn:microsoft.com/office/officeart/2005/8/layout/chevron1"/>
    <dgm:cxn modelId="{3461EC58-1CF0-4D90-8266-A42814CFB776}" srcId="{0D397016-E3E7-483C-A35B-D13E4E6FDDC0}" destId="{779FF799-12F1-4927-9629-DC134E6B903E}" srcOrd="0" destOrd="0" parTransId="{EA02066E-C560-4DDD-A615-99417A78F4FF}" sibTransId="{0B5C4070-9288-40FB-89EA-B5CDF4E5902E}"/>
    <dgm:cxn modelId="{75425328-0091-455A-9F0E-D12530DACCD2}" srcId="{0D397016-E3E7-483C-A35B-D13E4E6FDDC0}" destId="{535A3F64-9239-4619-AFAC-CFF03E150EB8}" srcOrd="5" destOrd="0" parTransId="{A7FFBE70-7AAB-437C-8672-CAAC6CA3C159}" sibTransId="{E2675179-5CC5-49A6-95A6-F423C5D5CEA5}"/>
    <dgm:cxn modelId="{7F04116B-FCB2-4627-A718-137791CE2343}" srcId="{0D397016-E3E7-483C-A35B-D13E4E6FDDC0}" destId="{4D3154F1-68B3-4823-ABED-1A2B7767CA33}" srcOrd="1" destOrd="0" parTransId="{20721F66-C565-4FDC-ABBD-37AF61DF0C10}" sibTransId="{E8621C28-9E94-4020-8AED-30E4BDA9C1FA}"/>
    <dgm:cxn modelId="{2A4C8D4F-D792-4EA8-B9F5-67B5EC14A3B7}" type="presOf" srcId="{4D3154F1-68B3-4823-ABED-1A2B7767CA33}" destId="{93D7F3CB-ED4C-432A-BC00-B6E2B93F8675}" srcOrd="0" destOrd="0" presId="urn:microsoft.com/office/officeart/2005/8/layout/chevron1"/>
    <dgm:cxn modelId="{05949B80-DF44-4E2A-A751-52A774F80E3D}" type="presOf" srcId="{10937BDD-A2D1-4C78-A6C9-53B20957B2F7}" destId="{361C2FB9-B765-44C5-A281-4A2A522733B9}" srcOrd="0" destOrd="0" presId="urn:microsoft.com/office/officeart/2005/8/layout/chevron1"/>
    <dgm:cxn modelId="{09855173-139E-417B-B575-3A7138EAF84F}" type="presOf" srcId="{779FF799-12F1-4927-9629-DC134E6B903E}" destId="{838DD8CB-5888-43C1-8449-9229EB1AEA9E}" srcOrd="0" destOrd="0" presId="urn:microsoft.com/office/officeart/2005/8/layout/chevron1"/>
    <dgm:cxn modelId="{76C271A2-EDA6-4D51-9E0C-6E1F4896C709}" srcId="{0D397016-E3E7-483C-A35B-D13E4E6FDDC0}" destId="{B04D5945-9756-4293-B7B3-BE417B88BD8C}" srcOrd="7" destOrd="0" parTransId="{20613960-1E17-44DB-8C58-5E744E02756E}" sibTransId="{4E94E95F-BC65-4B00-8C63-6D871A793D75}"/>
    <dgm:cxn modelId="{5E966884-DBFC-43C7-AE23-6E5EEA564BAD}" srcId="{0D397016-E3E7-483C-A35B-D13E4E6FDDC0}" destId="{10937BDD-A2D1-4C78-A6C9-53B20957B2F7}" srcOrd="6" destOrd="0" parTransId="{38AB7114-57D3-4BDE-B02D-1E9FC8D2C73D}" sibTransId="{47FB4201-CE7F-40CD-80EB-C141A854B0E7}"/>
    <dgm:cxn modelId="{C577A27B-EF29-4A34-B76B-946D3030F874}" type="presOf" srcId="{535A3F64-9239-4619-AFAC-CFF03E150EB8}" destId="{4D81724F-0251-4B32-80DF-18CC292D822C}" srcOrd="0" destOrd="0" presId="urn:microsoft.com/office/officeart/2005/8/layout/chevron1"/>
    <dgm:cxn modelId="{FFBDC47F-6448-47D0-9223-4141BE3095BB}" srcId="{0D397016-E3E7-483C-A35B-D13E4E6FDDC0}" destId="{7FBBF5E4-03E8-4DB3-8B10-FAE038B47E46}" srcOrd="3" destOrd="0" parTransId="{741B9E3A-47DE-47B5-9734-976111D15BDD}" sibTransId="{36145505-ADA1-45BB-B3F3-2469DA98B49E}"/>
    <dgm:cxn modelId="{E2C44429-B7E6-484A-85F0-8574227D64DD}" srcId="{0D397016-E3E7-483C-A35B-D13E4E6FDDC0}" destId="{AE4E3FC0-5106-4BEE-BDF4-E8BF37ED31E2}" srcOrd="4" destOrd="0" parTransId="{01677F15-1B2F-42B4-A546-3D3631D660C7}" sibTransId="{FAA012A2-FCA2-4F89-A28B-9E219793CAAA}"/>
    <dgm:cxn modelId="{AF544883-DBEC-48A5-B3FB-0A9B71B9441C}" type="presParOf" srcId="{A247E2F5-3283-4F81-8CB3-4BEB1A68E5B7}" destId="{838DD8CB-5888-43C1-8449-9229EB1AEA9E}" srcOrd="0" destOrd="0" presId="urn:microsoft.com/office/officeart/2005/8/layout/chevron1"/>
    <dgm:cxn modelId="{15465D25-2379-4610-8F8B-5E385DDC1ABB}" type="presParOf" srcId="{A247E2F5-3283-4F81-8CB3-4BEB1A68E5B7}" destId="{B8E694CC-64C5-4184-8FF7-720AA006D9BD}" srcOrd="1" destOrd="0" presId="urn:microsoft.com/office/officeart/2005/8/layout/chevron1"/>
    <dgm:cxn modelId="{BD154BA3-0CAB-40BC-A677-4A2BE494B8AA}" type="presParOf" srcId="{A247E2F5-3283-4F81-8CB3-4BEB1A68E5B7}" destId="{93D7F3CB-ED4C-432A-BC00-B6E2B93F8675}" srcOrd="2" destOrd="0" presId="urn:microsoft.com/office/officeart/2005/8/layout/chevron1"/>
    <dgm:cxn modelId="{F123CE04-4719-4977-BBBC-ED3373DCF2F4}" type="presParOf" srcId="{A247E2F5-3283-4F81-8CB3-4BEB1A68E5B7}" destId="{5E5F3D22-2A28-44CB-BA69-9DF9916AFE45}" srcOrd="3" destOrd="0" presId="urn:microsoft.com/office/officeart/2005/8/layout/chevron1"/>
    <dgm:cxn modelId="{21816E39-2E74-4168-8443-3B86B10A2089}" type="presParOf" srcId="{A247E2F5-3283-4F81-8CB3-4BEB1A68E5B7}" destId="{FE62D693-A336-4B66-8D79-544E14CE1F4D}" srcOrd="4" destOrd="0" presId="urn:microsoft.com/office/officeart/2005/8/layout/chevron1"/>
    <dgm:cxn modelId="{644F76A4-ACBA-4E2E-B3B1-ABEA73743D5B}" type="presParOf" srcId="{A247E2F5-3283-4F81-8CB3-4BEB1A68E5B7}" destId="{D6B5BA92-0432-4B36-8486-8CE0655740ED}" srcOrd="5" destOrd="0" presId="urn:microsoft.com/office/officeart/2005/8/layout/chevron1"/>
    <dgm:cxn modelId="{C4D88B9B-9212-4E3E-889A-983912868CF1}" type="presParOf" srcId="{A247E2F5-3283-4F81-8CB3-4BEB1A68E5B7}" destId="{1FAF6067-1BF4-4ED4-86C6-23C03AFD0B53}" srcOrd="6" destOrd="0" presId="urn:microsoft.com/office/officeart/2005/8/layout/chevron1"/>
    <dgm:cxn modelId="{77AFE2BF-5665-4A89-895D-587EE2B5FBDF}" type="presParOf" srcId="{A247E2F5-3283-4F81-8CB3-4BEB1A68E5B7}" destId="{4B53513A-9251-462A-AE7A-360A3AC9F8B6}" srcOrd="7" destOrd="0" presId="urn:microsoft.com/office/officeart/2005/8/layout/chevron1"/>
    <dgm:cxn modelId="{EF8B4EC1-2C45-432E-B679-3666EC591B48}" type="presParOf" srcId="{A247E2F5-3283-4F81-8CB3-4BEB1A68E5B7}" destId="{B53AB15A-4700-4793-BA88-82A763072D1B}" srcOrd="8" destOrd="0" presId="urn:microsoft.com/office/officeart/2005/8/layout/chevron1"/>
    <dgm:cxn modelId="{A3242273-048E-4482-8D8B-0D6AC0873DBC}" type="presParOf" srcId="{A247E2F5-3283-4F81-8CB3-4BEB1A68E5B7}" destId="{739FDEE6-0E77-48C7-81E7-7D320526FD00}" srcOrd="9" destOrd="0" presId="urn:microsoft.com/office/officeart/2005/8/layout/chevron1"/>
    <dgm:cxn modelId="{D5F45BA4-703D-4655-A95A-58E247DC6CBC}" type="presParOf" srcId="{A247E2F5-3283-4F81-8CB3-4BEB1A68E5B7}" destId="{4D81724F-0251-4B32-80DF-18CC292D822C}" srcOrd="10" destOrd="0" presId="urn:microsoft.com/office/officeart/2005/8/layout/chevron1"/>
    <dgm:cxn modelId="{5BE96702-50ED-423C-8CE8-D789642F2AE4}" type="presParOf" srcId="{A247E2F5-3283-4F81-8CB3-4BEB1A68E5B7}" destId="{9F767B4A-6C98-4EF9-B37C-092EB8DFE739}" srcOrd="11" destOrd="0" presId="urn:microsoft.com/office/officeart/2005/8/layout/chevron1"/>
    <dgm:cxn modelId="{63077E6F-978D-43B0-9FB0-BF48FE031343}" type="presParOf" srcId="{A247E2F5-3283-4F81-8CB3-4BEB1A68E5B7}" destId="{361C2FB9-B765-44C5-A281-4A2A522733B9}" srcOrd="12" destOrd="0" presId="urn:microsoft.com/office/officeart/2005/8/layout/chevron1"/>
    <dgm:cxn modelId="{1F36BA80-BD03-4A09-8E17-290C6EA15C82}" type="presParOf" srcId="{A247E2F5-3283-4F81-8CB3-4BEB1A68E5B7}" destId="{D847E4C0-D128-4ABC-AE32-FA502F1BE36A}" srcOrd="13" destOrd="0" presId="urn:microsoft.com/office/officeart/2005/8/layout/chevron1"/>
    <dgm:cxn modelId="{D4EBD092-2BE1-4572-AA45-BD8CFA92A06E}" type="presParOf" srcId="{A247E2F5-3283-4F81-8CB3-4BEB1A68E5B7}" destId="{1FDAD686-173B-4E43-ACA8-B8802306861C}" srcOrd="1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8DD8CB-5888-43C1-8449-9229EB1AEA9E}">
      <dsp:nvSpPr>
        <dsp:cNvPr id="0" name=""/>
        <dsp:cNvSpPr/>
      </dsp:nvSpPr>
      <dsp:spPr>
        <a:xfrm>
          <a:off x="703" y="2037551"/>
          <a:ext cx="1127149" cy="45085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/>
            <a:t>2011</a:t>
          </a:r>
        </a:p>
      </dsp:txBody>
      <dsp:txXfrm>
        <a:off x="226133" y="2037551"/>
        <a:ext cx="676290" cy="450859"/>
      </dsp:txXfrm>
    </dsp:sp>
    <dsp:sp modelId="{93D7F3CB-ED4C-432A-BC00-B6E2B93F8675}">
      <dsp:nvSpPr>
        <dsp:cNvPr id="0" name=""/>
        <dsp:cNvSpPr/>
      </dsp:nvSpPr>
      <dsp:spPr>
        <a:xfrm>
          <a:off x="1015138" y="2037551"/>
          <a:ext cx="1127149" cy="45085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/>
            <a:t>2012</a:t>
          </a:r>
        </a:p>
      </dsp:txBody>
      <dsp:txXfrm>
        <a:off x="1240568" y="2037551"/>
        <a:ext cx="676290" cy="450859"/>
      </dsp:txXfrm>
    </dsp:sp>
    <dsp:sp modelId="{FE62D693-A336-4B66-8D79-544E14CE1F4D}">
      <dsp:nvSpPr>
        <dsp:cNvPr id="0" name=""/>
        <dsp:cNvSpPr/>
      </dsp:nvSpPr>
      <dsp:spPr>
        <a:xfrm>
          <a:off x="2029572" y="2037551"/>
          <a:ext cx="1127149" cy="45085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/>
            <a:t>2013</a:t>
          </a:r>
        </a:p>
      </dsp:txBody>
      <dsp:txXfrm>
        <a:off x="2255002" y="2037551"/>
        <a:ext cx="676290" cy="450859"/>
      </dsp:txXfrm>
    </dsp:sp>
    <dsp:sp modelId="{1FAF6067-1BF4-4ED4-86C6-23C03AFD0B53}">
      <dsp:nvSpPr>
        <dsp:cNvPr id="0" name=""/>
        <dsp:cNvSpPr/>
      </dsp:nvSpPr>
      <dsp:spPr>
        <a:xfrm>
          <a:off x="3044007" y="2037551"/>
          <a:ext cx="1127149" cy="450859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/>
            <a:t>2015</a:t>
          </a:r>
        </a:p>
      </dsp:txBody>
      <dsp:txXfrm>
        <a:off x="3269437" y="2037551"/>
        <a:ext cx="676290" cy="450859"/>
      </dsp:txXfrm>
    </dsp:sp>
    <dsp:sp modelId="{B53AB15A-4700-4793-BA88-82A763072D1B}">
      <dsp:nvSpPr>
        <dsp:cNvPr id="0" name=""/>
        <dsp:cNvSpPr/>
      </dsp:nvSpPr>
      <dsp:spPr>
        <a:xfrm>
          <a:off x="4058442" y="2037551"/>
          <a:ext cx="1127149" cy="450859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/>
            <a:t>2016</a:t>
          </a:r>
        </a:p>
      </dsp:txBody>
      <dsp:txXfrm>
        <a:off x="4283872" y="2037551"/>
        <a:ext cx="676290" cy="450859"/>
      </dsp:txXfrm>
    </dsp:sp>
    <dsp:sp modelId="{4D81724F-0251-4B32-80DF-18CC292D822C}">
      <dsp:nvSpPr>
        <dsp:cNvPr id="0" name=""/>
        <dsp:cNvSpPr/>
      </dsp:nvSpPr>
      <dsp:spPr>
        <a:xfrm>
          <a:off x="5072877" y="2037551"/>
          <a:ext cx="1127149" cy="45085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/>
            <a:t>2017</a:t>
          </a:r>
        </a:p>
      </dsp:txBody>
      <dsp:txXfrm>
        <a:off x="5298307" y="2037551"/>
        <a:ext cx="676290" cy="450859"/>
      </dsp:txXfrm>
    </dsp:sp>
    <dsp:sp modelId="{361C2FB9-B765-44C5-A281-4A2A522733B9}">
      <dsp:nvSpPr>
        <dsp:cNvPr id="0" name=""/>
        <dsp:cNvSpPr/>
      </dsp:nvSpPr>
      <dsp:spPr>
        <a:xfrm>
          <a:off x="6087312" y="2037551"/>
          <a:ext cx="1127149" cy="45085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/>
            <a:t>2018</a:t>
          </a:r>
        </a:p>
      </dsp:txBody>
      <dsp:txXfrm>
        <a:off x="6312742" y="2037551"/>
        <a:ext cx="676290" cy="450859"/>
      </dsp:txXfrm>
    </dsp:sp>
    <dsp:sp modelId="{1FDAD686-173B-4E43-ACA8-B8802306861C}">
      <dsp:nvSpPr>
        <dsp:cNvPr id="0" name=""/>
        <dsp:cNvSpPr/>
      </dsp:nvSpPr>
      <dsp:spPr>
        <a:xfrm>
          <a:off x="7101746" y="2037551"/>
          <a:ext cx="1127149" cy="45085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2020</a:t>
          </a:r>
          <a:endParaRPr lang="pt-PT" sz="2100" kern="1200" dirty="0"/>
        </a:p>
      </dsp:txBody>
      <dsp:txXfrm>
        <a:off x="7327176" y="2037551"/>
        <a:ext cx="676290" cy="4508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34D6C-EED9-4371-9C2A-1964EB4E08DE}" type="datetimeFigureOut">
              <a:rPr lang="pt-PT" smtClean="0"/>
              <a:t>29/05/2020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A0650-1A09-49C0-8949-A4E2F17418B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283836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4B5A17-067E-4126-A5BB-41D6A772E61D}" type="datetimeFigureOut">
              <a:rPr lang="pt-PT" smtClean="0"/>
              <a:pPr/>
              <a:t>29/05/2020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B82E2-C697-4EA9-A6CA-4A0D73B0668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109293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Marcos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Novembro 2011: aquisição de terreno para construção da sede definitiva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Outubro 2015: Aprovação dos projetos de 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arquitectura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pela CMB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 Dezembro 2015: entrega projetos especialidades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Março 2016: reconhecimento de interesse cultural do 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Colina – Construção e implementação de um centro da atividades culturais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22 Agosto 2016: aprovação projetos especialidades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??? Preparação</a:t>
            </a:r>
            <a:r>
              <a:rPr lang="pt-P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Caderno Encargos</a:t>
            </a:r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Março 2017: aprovação cadernos encargos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29 Setembro 2017: celebração contrato de empreitada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Out 2017: requerimento alvará de construção junto da CMB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7B82E2-C697-4EA9-A6CA-4A0D73B06683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20279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75530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75530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75530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00989-221A-4A16-AFBC-F70A1359A947}" type="datetime1">
              <a:rPr lang="pt-PT" smtClean="0"/>
              <a:t>29/05/2020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2879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00EB9-1ACA-44D9-9187-0AB764F7FF82}" type="datetime1">
              <a:rPr lang="pt-PT" smtClean="0"/>
              <a:t>29/05/2020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20783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BAE82-1A58-4E4E-83CF-0A2C47738B46}" type="datetime1">
              <a:rPr lang="pt-PT" smtClean="0"/>
              <a:t>29/05/2020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68916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30B30-79AC-4C73-BFF7-86702542C1E4}" type="datetime1">
              <a:rPr lang="pt-PT" smtClean="0"/>
              <a:t>29/05/2020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74846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6A024-2DF3-443E-9758-9ABAD3DCFB68}" type="datetime1">
              <a:rPr lang="pt-PT" smtClean="0"/>
              <a:t>29/05/2020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52161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576D6-4901-4A1F-8800-26D87CF16BF8}" type="datetime1">
              <a:rPr lang="pt-PT" smtClean="0"/>
              <a:t>29/05/2020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5206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070E9-A4BB-4EAC-88EA-1D34413C75F2}" type="datetime1">
              <a:rPr lang="pt-PT" smtClean="0"/>
              <a:t>29/05/2020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79139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2174-A182-4EC8-889F-A46929EC5428}" type="datetime1">
              <a:rPr lang="pt-PT" smtClean="0"/>
              <a:t>29/05/2020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8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5358-A1EA-45F9-B478-FCF3DF8AB727}" type="datetime1">
              <a:rPr lang="pt-PT" smtClean="0"/>
              <a:t>29/05/2020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55799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94048-F41B-415A-9D88-44F68F9513A5}" type="datetime1">
              <a:rPr lang="pt-PT" smtClean="0"/>
              <a:t>29/05/2020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28328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8CF4-C625-4EF4-BCBC-41EE905F06BF}" type="datetime1">
              <a:rPr lang="pt-PT" smtClean="0"/>
              <a:t>29/05/2020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40644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184D0-E11F-4FCF-9080-71B93A8FB93D}" type="datetime1">
              <a:rPr lang="pt-PT" smtClean="0"/>
              <a:t>29/05/2020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E8CC3-3CB5-4AE6-AEBB-697832C5472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89377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hyperlink" Target="http://www.fmblc.pt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geral@fmblc.pt" TargetMode="External"/><Relationship Id="rId5" Type="http://schemas.openxmlformats.org/officeDocument/2006/relationships/hyperlink" Target="http://www.colina.pt/" TargetMode="External"/><Relationship Id="rId4" Type="http://schemas.openxmlformats.org/officeDocument/2006/relationships/hyperlink" Target="mailto:colina.clube@gmail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1319859"/>
            <a:ext cx="7772400" cy="1750825"/>
          </a:xfrm>
        </p:spPr>
        <p:txBody>
          <a:bodyPr>
            <a:normAutofit/>
          </a:bodyPr>
          <a:lstStyle/>
          <a:p>
            <a:r>
              <a:rPr lang="pt-PT" dirty="0">
                <a:solidFill>
                  <a:schemeClr val="bg1"/>
                </a:solidFill>
                <a:latin typeface="Arial Black" panose="020B0A04020102020204" pitchFamily="34" charset="0"/>
              </a:rPr>
              <a:t>Projeto </a:t>
            </a:r>
            <a:r>
              <a:rPr lang="pt-PT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Colina</a:t>
            </a:r>
            <a:br>
              <a:rPr lang="pt-PT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pt-PT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pt-PT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pt-PT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Braga</a:t>
            </a:r>
            <a:endParaRPr lang="pt-PT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4" name="4 Imagen" descr="persp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30960"/>
            <a:ext cx="9144000" cy="3527040"/>
          </a:xfrm>
          <a:prstGeom prst="rect">
            <a:avLst/>
          </a:prstGeom>
        </p:spPr>
      </p:pic>
      <p:pic>
        <p:nvPicPr>
          <p:cNvPr id="1026" name="Picture 2" descr="Coli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17232"/>
            <a:ext cx="13620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782" y="182224"/>
            <a:ext cx="2701972" cy="69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0809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764704"/>
            <a:ext cx="8205927" cy="646232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390" y="252596"/>
            <a:ext cx="1975275" cy="51210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53435" y="-1724634"/>
            <a:ext cx="2437131" cy="9144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6518738" y="4129907"/>
            <a:ext cx="2610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 smtClean="0"/>
              <a:t>Construção em 5 novembro 2019</a:t>
            </a:r>
            <a:endParaRPr lang="pt-PT" sz="1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179513" y="4549676"/>
            <a:ext cx="87849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/>
              <a:t>O </a:t>
            </a:r>
            <a:r>
              <a:rPr lang="pt-PT" b="1" dirty="0">
                <a:solidFill>
                  <a:srgbClr val="218A6B"/>
                </a:solidFill>
              </a:rPr>
              <a:t>Projeto Colina</a:t>
            </a:r>
            <a:r>
              <a:rPr lang="pt-PT" dirty="0">
                <a:solidFill>
                  <a:srgbClr val="218A6B"/>
                </a:solidFill>
              </a:rPr>
              <a:t> </a:t>
            </a:r>
            <a:r>
              <a:rPr lang="pt-PT" dirty="0"/>
              <a:t>compreende a criação das condições necessárias para a construção de um edifício onde virão a ser operacionalizadas as atividades da Fundação em Braga, bem como a implementação do </a:t>
            </a:r>
            <a:r>
              <a:rPr lang="pt-PT" b="1" i="1" dirty="0" smtClean="0">
                <a:solidFill>
                  <a:srgbClr val="218A6B"/>
                </a:solidFill>
              </a:rPr>
              <a:t>Colina – Clube Juvenil e Centro Cultural</a:t>
            </a:r>
            <a:r>
              <a:rPr lang="pt-PT" b="1" i="1" dirty="0" smtClean="0"/>
              <a:t>.</a:t>
            </a:r>
          </a:p>
          <a:p>
            <a:pPr algn="just"/>
            <a:endParaRPr lang="pt-PT" b="1" i="1" dirty="0" smtClean="0"/>
          </a:p>
          <a:p>
            <a:pPr algn="just"/>
            <a:r>
              <a:rPr lang="pt-PT" dirty="0"/>
              <a:t>A</a:t>
            </a:r>
            <a:r>
              <a:rPr lang="pt-PT" dirty="0" smtClean="0"/>
              <a:t> </a:t>
            </a:r>
            <a:r>
              <a:rPr lang="pt-PT" dirty="0"/>
              <a:t>22 de janeiro de 2018, de acordo com a intenção da Fundadora, a Fundação Maria Beatriz Lopes da Cunha </a:t>
            </a:r>
            <a:r>
              <a:rPr lang="pt-PT" dirty="0" smtClean="0"/>
              <a:t>iniciou esta construção num prédio misto situado na </a:t>
            </a:r>
            <a:r>
              <a:rPr lang="pt-PT" b="1" dirty="0" smtClean="0">
                <a:solidFill>
                  <a:srgbClr val="218A6B"/>
                </a:solidFill>
              </a:rPr>
              <a:t>Rua da Igreja Nova, em Gualtar – 4710-077 Braga</a:t>
            </a:r>
            <a:r>
              <a:rPr lang="pt-PT" dirty="0" smtClean="0"/>
              <a:t> e cuja conclusão se prevê durante o ano de 2020.</a:t>
            </a:r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53125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612224" y="450072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/>
              <a:t>Aquisição terreno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806970" y="456977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dirty="0"/>
              <a:t>Aprovação projeto arquitetura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572000" y="2568802"/>
            <a:ext cx="1332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dirty="0"/>
              <a:t>Reconhecimento interesse cultural projeto Colina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4806026" y="458271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dirty="0"/>
              <a:t>Aprovação projetos especialidades</a:t>
            </a:r>
          </a:p>
        </p:txBody>
      </p:sp>
      <p:cxnSp>
        <p:nvCxnSpPr>
          <p:cNvPr id="11" name="Conexão recta 10"/>
          <p:cNvCxnSpPr/>
          <p:nvPr/>
        </p:nvCxnSpPr>
        <p:spPr>
          <a:xfrm>
            <a:off x="986270" y="4027454"/>
            <a:ext cx="0" cy="504056"/>
          </a:xfrm>
          <a:prstGeom prst="line">
            <a:avLst/>
          </a:prstGeom>
          <a:ln w="19050" cap="rnd" cmpd="sng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xão recta 11"/>
          <p:cNvCxnSpPr/>
          <p:nvPr/>
        </p:nvCxnSpPr>
        <p:spPr>
          <a:xfrm>
            <a:off x="4499992" y="4042254"/>
            <a:ext cx="0" cy="504056"/>
          </a:xfrm>
          <a:prstGeom prst="line">
            <a:avLst/>
          </a:prstGeom>
          <a:ln w="19050" cap="rnd" cmpd="sng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cta 12"/>
          <p:cNvCxnSpPr/>
          <p:nvPr/>
        </p:nvCxnSpPr>
        <p:spPr>
          <a:xfrm>
            <a:off x="5580112" y="4051401"/>
            <a:ext cx="0" cy="504056"/>
          </a:xfrm>
          <a:prstGeom prst="line">
            <a:avLst/>
          </a:prstGeom>
          <a:ln w="19050" cap="rnd" cmpd="sng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xão recta 13"/>
          <p:cNvCxnSpPr/>
          <p:nvPr/>
        </p:nvCxnSpPr>
        <p:spPr>
          <a:xfrm>
            <a:off x="6156176" y="4024394"/>
            <a:ext cx="11949" cy="1182920"/>
          </a:xfrm>
          <a:prstGeom prst="line">
            <a:avLst/>
          </a:prstGeom>
          <a:ln w="19050" cap="rnd" cmpd="sng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5424435" y="5197497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dirty="0"/>
              <a:t>Aprovação cadernos encargos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6228184" y="5374957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dirty="0"/>
              <a:t>Celebração contrato empreitada</a:t>
            </a:r>
          </a:p>
        </p:txBody>
      </p:sp>
      <p:cxnSp>
        <p:nvCxnSpPr>
          <p:cNvPr id="17" name="Conexão recta 16"/>
          <p:cNvCxnSpPr/>
          <p:nvPr/>
        </p:nvCxnSpPr>
        <p:spPr>
          <a:xfrm>
            <a:off x="6564169" y="4032257"/>
            <a:ext cx="0" cy="1302787"/>
          </a:xfrm>
          <a:prstGeom prst="line">
            <a:avLst/>
          </a:prstGeom>
          <a:ln w="19050" cap="rnd" cmpd="sng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xão recta 18"/>
          <p:cNvCxnSpPr/>
          <p:nvPr/>
        </p:nvCxnSpPr>
        <p:spPr>
          <a:xfrm>
            <a:off x="5238074" y="3151124"/>
            <a:ext cx="0" cy="504056"/>
          </a:xfrm>
          <a:prstGeom prst="line">
            <a:avLst/>
          </a:prstGeom>
          <a:ln w="19050" cap="rnd" cmpd="sng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ixaDeTexto 19"/>
          <p:cNvSpPr txBox="1"/>
          <p:nvPr/>
        </p:nvSpPr>
        <p:spPr>
          <a:xfrm>
            <a:off x="6252822" y="2566935"/>
            <a:ext cx="23989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dirty="0"/>
              <a:t>Aprovação da isenção de taxas camarárias e</a:t>
            </a:r>
          </a:p>
          <a:p>
            <a:pPr algn="ctr"/>
            <a:r>
              <a:rPr lang="pt-PT" sz="1200" dirty="0"/>
              <a:t>Requerimento alvará construção</a:t>
            </a:r>
          </a:p>
        </p:txBody>
      </p:sp>
      <p:cxnSp>
        <p:nvCxnSpPr>
          <p:cNvPr id="21" name="Conexão recta 20"/>
          <p:cNvCxnSpPr/>
          <p:nvPr/>
        </p:nvCxnSpPr>
        <p:spPr>
          <a:xfrm>
            <a:off x="6564169" y="3176002"/>
            <a:ext cx="0" cy="504056"/>
          </a:xfrm>
          <a:prstGeom prst="line">
            <a:avLst/>
          </a:prstGeom>
          <a:ln w="19050" cap="rnd" cmpd="sng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ixaDeTexto 21"/>
          <p:cNvSpPr txBox="1"/>
          <p:nvPr/>
        </p:nvSpPr>
        <p:spPr>
          <a:xfrm>
            <a:off x="7859361" y="459306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b="1" dirty="0"/>
              <a:t>Inauguração </a:t>
            </a:r>
          </a:p>
        </p:txBody>
      </p:sp>
      <p:cxnSp>
        <p:nvCxnSpPr>
          <p:cNvPr id="23" name="Conexão recta 22"/>
          <p:cNvCxnSpPr/>
          <p:nvPr/>
        </p:nvCxnSpPr>
        <p:spPr>
          <a:xfrm>
            <a:off x="8316416" y="4032257"/>
            <a:ext cx="0" cy="504056"/>
          </a:xfrm>
          <a:prstGeom prst="line">
            <a:avLst/>
          </a:prstGeom>
          <a:ln w="19050" cap="rnd" cmpd="sng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 Título"/>
          <p:cNvSpPr txBox="1">
            <a:spLocks/>
          </p:cNvSpPr>
          <p:nvPr/>
        </p:nvSpPr>
        <p:spPr>
          <a:xfrm>
            <a:off x="467544" y="692696"/>
            <a:ext cx="8208912" cy="418058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400" b="1" dirty="0">
                <a:solidFill>
                  <a:schemeClr val="bg1"/>
                </a:solidFill>
                <a:latin typeface="+mn-lt"/>
              </a:rPr>
              <a:t>Cronograma</a:t>
            </a:r>
          </a:p>
        </p:txBody>
      </p:sp>
      <p:cxnSp>
        <p:nvCxnSpPr>
          <p:cNvPr id="24" name="Conexão recta 23"/>
          <p:cNvCxnSpPr/>
          <p:nvPr/>
        </p:nvCxnSpPr>
        <p:spPr>
          <a:xfrm>
            <a:off x="1907704" y="4027454"/>
            <a:ext cx="0" cy="504056"/>
          </a:xfrm>
          <a:prstGeom prst="line">
            <a:avLst/>
          </a:prstGeom>
          <a:ln w="19050" cap="rnd" cmpd="sng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ixaDeTexto 25"/>
          <p:cNvSpPr txBox="1"/>
          <p:nvPr/>
        </p:nvSpPr>
        <p:spPr>
          <a:xfrm>
            <a:off x="1367644" y="4531510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/>
              <a:t>Projeto de Arquitetura</a:t>
            </a:r>
          </a:p>
          <a:p>
            <a:r>
              <a:rPr lang="pt-PT" sz="1200" dirty="0"/>
              <a:t>(versão inicial)</a:t>
            </a:r>
          </a:p>
        </p:txBody>
      </p:sp>
      <p:cxnSp>
        <p:nvCxnSpPr>
          <p:cNvPr id="27" name="Conexão recta 26"/>
          <p:cNvCxnSpPr/>
          <p:nvPr/>
        </p:nvCxnSpPr>
        <p:spPr>
          <a:xfrm>
            <a:off x="2843808" y="4032257"/>
            <a:ext cx="0" cy="504056"/>
          </a:xfrm>
          <a:prstGeom prst="line">
            <a:avLst/>
          </a:prstGeom>
          <a:ln w="19050" cap="rnd" cmpd="sng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ixaDeTexto 27"/>
          <p:cNvSpPr txBox="1"/>
          <p:nvPr/>
        </p:nvSpPr>
        <p:spPr>
          <a:xfrm>
            <a:off x="2303748" y="453150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/>
              <a:t>Projeto de Arquitetura</a:t>
            </a:r>
          </a:p>
          <a:p>
            <a:r>
              <a:rPr lang="pt-PT" sz="1200" dirty="0"/>
              <a:t>(versão final)</a:t>
            </a:r>
          </a:p>
        </p:txBody>
      </p:sp>
      <p:sp>
        <p:nvSpPr>
          <p:cNvPr id="29" name="CaixaDeTexto 28"/>
          <p:cNvSpPr txBox="1"/>
          <p:nvPr/>
        </p:nvSpPr>
        <p:spPr>
          <a:xfrm>
            <a:off x="5631967" y="1707586"/>
            <a:ext cx="1332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dirty="0"/>
              <a:t>Lançamento do concurso de construção</a:t>
            </a:r>
          </a:p>
        </p:txBody>
      </p:sp>
      <p:cxnSp>
        <p:nvCxnSpPr>
          <p:cNvPr id="30" name="Conexão recta 29"/>
          <p:cNvCxnSpPr/>
          <p:nvPr/>
        </p:nvCxnSpPr>
        <p:spPr>
          <a:xfrm>
            <a:off x="6336196" y="2322367"/>
            <a:ext cx="0" cy="1368152"/>
          </a:xfrm>
          <a:prstGeom prst="line">
            <a:avLst/>
          </a:prstGeom>
          <a:ln w="19050" cap="rnd" cmpd="sng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xão recta 30"/>
          <p:cNvCxnSpPr/>
          <p:nvPr/>
        </p:nvCxnSpPr>
        <p:spPr>
          <a:xfrm>
            <a:off x="6834754" y="3909268"/>
            <a:ext cx="11949" cy="1182920"/>
          </a:xfrm>
          <a:prstGeom prst="line">
            <a:avLst/>
          </a:prstGeom>
          <a:ln w="19050" cap="rnd" cmpd="sng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ixaDeTexto 31"/>
          <p:cNvSpPr txBox="1"/>
          <p:nvPr/>
        </p:nvSpPr>
        <p:spPr>
          <a:xfrm>
            <a:off x="6457474" y="5055567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dirty="0"/>
              <a:t>Estudo fiscal e financeiro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9C17B929-40D3-4BC7-8E9A-8F5A754ED9EF}"/>
              </a:ext>
            </a:extLst>
          </p:cNvPr>
          <p:cNvSpPr txBox="1"/>
          <p:nvPr/>
        </p:nvSpPr>
        <p:spPr>
          <a:xfrm>
            <a:off x="6648571" y="3172870"/>
            <a:ext cx="1332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b="1" dirty="0"/>
              <a:t>Início da construção</a:t>
            </a:r>
          </a:p>
        </p:txBody>
      </p:sp>
      <p:cxnSp>
        <p:nvCxnSpPr>
          <p:cNvPr id="34" name="Conexão recta 20">
            <a:extLst>
              <a:ext uri="{FF2B5EF4-FFF2-40B4-BE49-F238E27FC236}">
                <a16:creationId xmlns:a16="http://schemas.microsoft.com/office/drawing/2014/main" id="{484128C2-8899-4832-AA5A-B3BB933B6F8D}"/>
              </a:ext>
            </a:extLst>
          </p:cNvPr>
          <p:cNvCxnSpPr>
            <a:cxnSpLocks/>
          </p:cNvCxnSpPr>
          <p:nvPr/>
        </p:nvCxnSpPr>
        <p:spPr>
          <a:xfrm>
            <a:off x="6948264" y="3513241"/>
            <a:ext cx="0" cy="177278"/>
          </a:xfrm>
          <a:prstGeom prst="line">
            <a:avLst/>
          </a:prstGeom>
          <a:ln w="19050" cap="rnd" cmpd="sng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m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0947" y="130519"/>
            <a:ext cx="197527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559451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1 Título"/>
          <p:cNvSpPr txBox="1">
            <a:spLocks/>
          </p:cNvSpPr>
          <p:nvPr/>
        </p:nvSpPr>
        <p:spPr>
          <a:xfrm>
            <a:off x="467544" y="692696"/>
            <a:ext cx="8208912" cy="418058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400" b="1" dirty="0" err="1">
                <a:solidFill>
                  <a:schemeClr val="bg1"/>
                </a:solidFill>
                <a:latin typeface="+mn-lt"/>
              </a:rPr>
              <a:t>Projeto</a:t>
            </a:r>
            <a:r>
              <a:rPr lang="es-ES" sz="24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s-ES" sz="2400" b="1" dirty="0" smtClean="0">
                <a:solidFill>
                  <a:schemeClr val="bg1"/>
                </a:solidFill>
                <a:latin typeface="+mn-lt"/>
              </a:rPr>
              <a:t>Colina</a:t>
            </a:r>
            <a:endParaRPr lang="es-E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467544" y="1268760"/>
            <a:ext cx="8208912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/>
              <a:t>O </a:t>
            </a:r>
            <a:r>
              <a:rPr lang="pt-PT" b="1" dirty="0" err="1" smtClean="0">
                <a:solidFill>
                  <a:srgbClr val="218A6B"/>
                </a:solidFill>
              </a:rPr>
              <a:t>Projeto</a:t>
            </a:r>
            <a:r>
              <a:rPr lang="pt-PT" b="1" dirty="0" smtClean="0">
                <a:solidFill>
                  <a:srgbClr val="218A6B"/>
                </a:solidFill>
              </a:rPr>
              <a:t> </a:t>
            </a:r>
            <a:r>
              <a:rPr lang="pt-PT" b="1" dirty="0">
                <a:solidFill>
                  <a:srgbClr val="218A6B"/>
                </a:solidFill>
              </a:rPr>
              <a:t>Colina </a:t>
            </a:r>
            <a:r>
              <a:rPr lang="pt-PT" dirty="0"/>
              <a:t>é uma iniciativa da </a:t>
            </a:r>
            <a:r>
              <a:rPr lang="pt-PT" b="1" dirty="0">
                <a:solidFill>
                  <a:srgbClr val="218A6B"/>
                </a:solidFill>
              </a:rPr>
              <a:t>Fundação Maria Beatriz Lopes da Cunha</a:t>
            </a:r>
            <a:r>
              <a:rPr lang="pt-PT" dirty="0">
                <a:solidFill>
                  <a:srgbClr val="218A6B"/>
                </a:solidFill>
              </a:rPr>
              <a:t>.</a:t>
            </a:r>
          </a:p>
          <a:p>
            <a:pPr algn="just"/>
            <a:endParaRPr lang="pt-PT" dirty="0"/>
          </a:p>
          <a:p>
            <a:pPr algn="just"/>
            <a:r>
              <a:rPr lang="pt-PT" dirty="0"/>
              <a:t>A </a:t>
            </a:r>
            <a:r>
              <a:rPr lang="pt-PT" b="1" dirty="0">
                <a:solidFill>
                  <a:srgbClr val="218A6B"/>
                </a:solidFill>
              </a:rPr>
              <a:t>Fundação Maria Beatriz Lopes da Cunha</a:t>
            </a:r>
            <a:r>
              <a:rPr lang="pt-PT" dirty="0"/>
              <a:t>, com sede em Viseu</a:t>
            </a:r>
            <a:r>
              <a:rPr lang="pt-PT" dirty="0" smtClean="0"/>
              <a:t>, NIPC 510958567, </a:t>
            </a:r>
            <a:r>
              <a:rPr lang="pt-PT" dirty="0"/>
              <a:t>foi instituída a 3 de </a:t>
            </a:r>
            <a:r>
              <a:rPr lang="pt-PT" dirty="0" smtClean="0"/>
              <a:t>maio </a:t>
            </a:r>
            <a:r>
              <a:rPr lang="pt-PT" dirty="0"/>
              <a:t>de 2010, enquanto Fundação de Direito Privado, sem fins lucrativos e de exclusivo interesse social, concretizando a vontade da </a:t>
            </a:r>
            <a:r>
              <a:rPr lang="pt-PT" dirty="0" smtClean="0"/>
              <a:t>sua </a:t>
            </a:r>
            <a:r>
              <a:rPr lang="pt-PT" dirty="0"/>
              <a:t>Fundadora em </a:t>
            </a:r>
            <a:r>
              <a:rPr lang="pt-PT" b="1" dirty="0">
                <a:solidFill>
                  <a:srgbClr val="218A6B"/>
                </a:solidFill>
              </a:rPr>
              <a:t>deixar um legado que pudesse contribuir para um melhor entendimento e maior tomada de consciência da importância da dignidade da pessoa humana nas mais diversas esferas da sociedade portuguesa e no mundo</a:t>
            </a:r>
            <a:r>
              <a:rPr lang="pt-PT" b="1" dirty="0" smtClean="0">
                <a:solidFill>
                  <a:srgbClr val="218A6B"/>
                </a:solidFill>
              </a:rPr>
              <a:t>.</a:t>
            </a:r>
            <a:r>
              <a:rPr lang="pt-BR" dirty="0"/>
              <a:t> </a:t>
            </a:r>
            <a:endParaRPr lang="pt-BR" dirty="0" smtClean="0"/>
          </a:p>
          <a:p>
            <a:pPr algn="just"/>
            <a:endParaRPr lang="pt-BR" dirty="0"/>
          </a:p>
          <a:p>
            <a:pPr algn="just"/>
            <a:r>
              <a:rPr lang="pt-BR" dirty="0" smtClean="0"/>
              <a:t>Os seus Estatutos </a:t>
            </a:r>
            <a:r>
              <a:rPr lang="pt-BR" dirty="0"/>
              <a:t>foram reconhecidos pela Presidência do Conselho de Ministros a 30 de dezembro de 2013, e publicados em Diário da República na 2ª série, nº 9, de 14-01-2014 – Despacho do Ministro da Presidência e Assuntos Parlamentares nº </a:t>
            </a:r>
            <a:r>
              <a:rPr lang="pt-BR" dirty="0" smtClean="0"/>
              <a:t>608/2014. </a:t>
            </a:r>
          </a:p>
          <a:p>
            <a:pPr algn="just"/>
            <a:endParaRPr lang="pt-BR" dirty="0"/>
          </a:p>
          <a:p>
            <a:pPr algn="just"/>
            <a:r>
              <a:rPr lang="pt-BR" dirty="0" smtClean="0"/>
              <a:t>O interesse cultural do </a:t>
            </a:r>
            <a:r>
              <a:rPr lang="pt-BR" b="1" dirty="0" smtClean="0">
                <a:solidFill>
                  <a:srgbClr val="218A6B"/>
                </a:solidFill>
              </a:rPr>
              <a:t>Projeto Colina </a:t>
            </a:r>
            <a:r>
              <a:rPr lang="pt-BR" dirty="0" smtClean="0"/>
              <a:t>foi reconhecido pelo Ministério da Cultura para efeitos de Mecenato desde 8 de março de 2016.</a:t>
            </a:r>
          </a:p>
          <a:p>
            <a:pPr algn="just"/>
            <a:endParaRPr lang="pt-BR" dirty="0"/>
          </a:p>
          <a:p>
            <a:pPr algn="just"/>
            <a:r>
              <a:rPr lang="pt-BR" dirty="0" smtClean="0"/>
              <a:t>Aguarda emissão da Declaração de Utilidade Pública, cujo pedido se encontra em instrução.</a:t>
            </a:r>
          </a:p>
          <a:p>
            <a:pPr algn="just"/>
            <a:endParaRPr lang="pt-BR" dirty="0"/>
          </a:p>
          <a:p>
            <a:pPr algn="just"/>
            <a:endParaRPr lang="pt-BR" dirty="0" smtClean="0"/>
          </a:p>
          <a:p>
            <a:pPr algn="just"/>
            <a:endParaRPr lang="pt-BR" b="1" dirty="0">
              <a:solidFill>
                <a:srgbClr val="218A6B"/>
              </a:solidFill>
            </a:endParaRPr>
          </a:p>
          <a:p>
            <a:pPr algn="just"/>
            <a:endParaRPr lang="pt-PT" b="1" dirty="0">
              <a:solidFill>
                <a:srgbClr val="218A6B"/>
              </a:solidFill>
            </a:endParaRPr>
          </a:p>
          <a:p>
            <a:pPr algn="just"/>
            <a:endParaRPr lang="pt-PT" b="1" dirty="0"/>
          </a:p>
          <a:p>
            <a:pPr algn="just"/>
            <a:endParaRPr lang="pt-PT" b="1" dirty="0"/>
          </a:p>
          <a:p>
            <a:pPr algn="just"/>
            <a:endParaRPr lang="pt-PT" b="1" dirty="0"/>
          </a:p>
          <a:p>
            <a:pPr algn="just"/>
            <a:endParaRPr lang="pt-PT" b="1" dirty="0"/>
          </a:p>
          <a:p>
            <a:pPr algn="just"/>
            <a:endParaRPr lang="pt-PT" b="1" dirty="0"/>
          </a:p>
          <a:p>
            <a:pPr algn="just"/>
            <a:endParaRPr lang="pt-PT" b="1" dirty="0"/>
          </a:p>
          <a:p>
            <a:pPr algn="just"/>
            <a:endParaRPr lang="pt-PT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48271"/>
            <a:ext cx="1976896" cy="50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0004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160" y="188640"/>
            <a:ext cx="1975275" cy="512108"/>
          </a:xfrm>
          <a:prstGeom prst="rect">
            <a:avLst/>
          </a:prstGeom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395536" y="764704"/>
            <a:ext cx="8208912" cy="418058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400" b="1" dirty="0" smtClean="0">
                <a:solidFill>
                  <a:schemeClr val="bg1"/>
                </a:solidFill>
                <a:latin typeface="+mn-lt"/>
              </a:rPr>
              <a:t>A FMBLC e o </a:t>
            </a:r>
            <a:r>
              <a:rPr lang="es-ES" sz="2400" b="1" dirty="0" err="1" smtClean="0">
                <a:solidFill>
                  <a:schemeClr val="bg1"/>
                </a:solidFill>
                <a:latin typeface="+mn-lt"/>
              </a:rPr>
              <a:t>Projeto</a:t>
            </a:r>
            <a:r>
              <a:rPr lang="es-ES" sz="2400" b="1" dirty="0" smtClean="0">
                <a:solidFill>
                  <a:schemeClr val="bg1"/>
                </a:solidFill>
                <a:latin typeface="+mn-lt"/>
              </a:rPr>
              <a:t> Colina</a:t>
            </a:r>
            <a:endParaRPr lang="es-E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539552" y="1556792"/>
            <a:ext cx="784887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pt-PT" dirty="0"/>
              <a:t>A </a:t>
            </a:r>
            <a:r>
              <a:rPr lang="pt-PT" dirty="0" smtClean="0"/>
              <a:t>Missão da </a:t>
            </a:r>
            <a:r>
              <a:rPr lang="pt-PT" b="1" dirty="0" smtClean="0">
                <a:solidFill>
                  <a:srgbClr val="218A6B"/>
                </a:solidFill>
              </a:rPr>
              <a:t>FMBLC</a:t>
            </a:r>
            <a:r>
              <a:rPr lang="pt-PT" dirty="0" smtClean="0"/>
              <a:t> consiste em: v</a:t>
            </a:r>
            <a:r>
              <a:rPr lang="pt-BR" dirty="0"/>
              <a:t>alorizar, realçar e difundir a centralidade da família na sociedade e a importância da educação, da cultura, e da solidariedade no desenvolvimento de cada pessoa, como ser único e irrepetível. </a:t>
            </a:r>
            <a:endParaRPr lang="pt-BR" dirty="0" smtClean="0"/>
          </a:p>
          <a:p>
            <a:pPr lvl="0" algn="just"/>
            <a:r>
              <a:rPr lang="pt-BR" dirty="0" smtClean="0"/>
              <a:t>Tem </a:t>
            </a:r>
            <a:r>
              <a:rPr lang="pt-BR" dirty="0"/>
              <a:t>como Visão o ideal da excelência humana e da família, meta do desenvolvimento económico-cultural e do </a:t>
            </a:r>
            <a:r>
              <a:rPr lang="pt-BR" i="1" dirty="0"/>
              <a:t>modus vivendi </a:t>
            </a:r>
            <a:r>
              <a:rPr lang="pt-BR" dirty="0"/>
              <a:t>em sociedade</a:t>
            </a:r>
            <a:r>
              <a:rPr lang="pt-BR" dirty="0" smtClean="0"/>
              <a:t>.</a:t>
            </a:r>
          </a:p>
          <a:p>
            <a:pPr lvl="0" algn="just"/>
            <a:endParaRPr lang="pt-PT" dirty="0"/>
          </a:p>
          <a:p>
            <a:pPr algn="just"/>
            <a:r>
              <a:rPr lang="pt-PT" dirty="0"/>
              <a:t>O </a:t>
            </a:r>
            <a:r>
              <a:rPr lang="pt-PT" b="1" dirty="0" smtClean="0">
                <a:solidFill>
                  <a:srgbClr val="218A6B"/>
                </a:solidFill>
              </a:rPr>
              <a:t>Colina – Clube Juvenil e Centro Cultural</a:t>
            </a:r>
            <a:r>
              <a:rPr lang="pt-PT" dirty="0" smtClean="0"/>
              <a:t>, </a:t>
            </a:r>
            <a:r>
              <a:rPr lang="pt-PT" dirty="0"/>
              <a:t>enquanto iniciativa da </a:t>
            </a:r>
            <a:r>
              <a:rPr lang="pt-PT" b="1" dirty="0">
                <a:solidFill>
                  <a:srgbClr val="218A6B"/>
                </a:solidFill>
              </a:rPr>
              <a:t>FMBLC</a:t>
            </a:r>
            <a:r>
              <a:rPr lang="pt-PT" dirty="0"/>
              <a:t>, pretende ser um Clube </a:t>
            </a:r>
            <a:r>
              <a:rPr lang="pt-PT" dirty="0" smtClean="0"/>
              <a:t>onde a Família é protagonista e que, juntamente </a:t>
            </a:r>
            <a:r>
              <a:rPr lang="pt-PT" dirty="0"/>
              <a:t>com a Direção e </a:t>
            </a:r>
            <a:r>
              <a:rPr lang="pt-PT" dirty="0" smtClean="0"/>
              <a:t>especialistas de diferentes áreas,</a:t>
            </a:r>
            <a:r>
              <a:rPr lang="pt-PT" dirty="0"/>
              <a:t> assume a responsabilidade da organização de atividades culturais caracterizadas pela transversalidade dos eixos estratégicos da Fundação e com uma programação regular para jovens dos 6 aos 25 anos que complementa a tarefa educativa da família e da escola. </a:t>
            </a:r>
            <a:endParaRPr lang="pt-PT" dirty="0" smtClean="0"/>
          </a:p>
          <a:p>
            <a:pPr algn="just"/>
            <a:endParaRPr lang="pt-PT" dirty="0"/>
          </a:p>
          <a:p>
            <a:pPr algn="just"/>
            <a:r>
              <a:rPr lang="pt-PT" dirty="0" smtClean="0"/>
              <a:t>É </a:t>
            </a:r>
            <a:r>
              <a:rPr lang="pt-PT" dirty="0"/>
              <a:t>missão do </a:t>
            </a:r>
            <a:r>
              <a:rPr lang="pt-PT" b="1" dirty="0" smtClean="0">
                <a:solidFill>
                  <a:srgbClr val="218A6B"/>
                </a:solidFill>
              </a:rPr>
              <a:t>Colina</a:t>
            </a:r>
            <a:r>
              <a:rPr lang="pt-PT" b="1" i="1" dirty="0" smtClean="0">
                <a:solidFill>
                  <a:srgbClr val="218A6B"/>
                </a:solidFill>
              </a:rPr>
              <a:t> </a:t>
            </a:r>
            <a:r>
              <a:rPr lang="pt-PT" dirty="0"/>
              <a:t>ser um polo aglutinador da colaboração das famílias para </a:t>
            </a:r>
            <a:r>
              <a:rPr lang="pt-PT" b="1" i="1" dirty="0">
                <a:solidFill>
                  <a:srgbClr val="218A6B"/>
                </a:solidFill>
              </a:rPr>
              <a:t>“Formar o futuro</a:t>
            </a:r>
            <a:r>
              <a:rPr lang="pt-PT" b="1" i="1" dirty="0" smtClean="0">
                <a:solidFill>
                  <a:srgbClr val="218A6B"/>
                </a:solidFill>
              </a:rPr>
              <a:t>”</a:t>
            </a:r>
            <a:r>
              <a:rPr lang="pt-PT" dirty="0" smtClean="0">
                <a:solidFill>
                  <a:srgbClr val="218A6B"/>
                </a:solidFill>
              </a:rPr>
              <a:t>.</a:t>
            </a:r>
          </a:p>
          <a:p>
            <a:pPr algn="just"/>
            <a:endParaRPr lang="pt-PT" dirty="0">
              <a:solidFill>
                <a:srgbClr val="218A6B"/>
              </a:solidFill>
            </a:endParaRPr>
          </a:p>
          <a:p>
            <a:pPr algn="just"/>
            <a:r>
              <a:rPr lang="pt-PT" dirty="0" smtClean="0"/>
              <a:t>Das atividades do</a:t>
            </a:r>
            <a:r>
              <a:rPr lang="pt-PT" dirty="0" smtClean="0">
                <a:solidFill>
                  <a:srgbClr val="218A6B"/>
                </a:solidFill>
              </a:rPr>
              <a:t> </a:t>
            </a:r>
            <a:r>
              <a:rPr lang="pt-PT" b="1" dirty="0" smtClean="0">
                <a:solidFill>
                  <a:srgbClr val="218A6B"/>
                </a:solidFill>
              </a:rPr>
              <a:t>Colina</a:t>
            </a:r>
            <a:r>
              <a:rPr lang="pt-PT" dirty="0" smtClean="0">
                <a:solidFill>
                  <a:srgbClr val="218A6B"/>
                </a:solidFill>
              </a:rPr>
              <a:t>, </a:t>
            </a:r>
            <a:r>
              <a:rPr lang="pt-PT" dirty="0" smtClean="0"/>
              <a:t>com uma experiência acumulada de 40 anos em Braga, usufruem cada </a:t>
            </a:r>
            <a:r>
              <a:rPr lang="pt-PT" dirty="0"/>
              <a:t>ano </a:t>
            </a:r>
            <a:r>
              <a:rPr lang="pt-PT" dirty="0" smtClean="0"/>
              <a:t>cerca de </a:t>
            </a:r>
            <a:r>
              <a:rPr lang="pt-PT" b="1" dirty="0">
                <a:solidFill>
                  <a:srgbClr val="218A6B"/>
                </a:solidFill>
              </a:rPr>
              <a:t>80 jovens e 350 adultos</a:t>
            </a:r>
            <a:r>
              <a:rPr lang="pt-PT" dirty="0" smtClean="0"/>
              <a:t>. </a:t>
            </a:r>
          </a:p>
          <a:p>
            <a:endParaRPr lang="pt-PT" dirty="0">
              <a:solidFill>
                <a:srgbClr val="218A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722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160" y="188640"/>
            <a:ext cx="1975275" cy="512108"/>
          </a:xfrm>
          <a:prstGeom prst="rect">
            <a:avLst/>
          </a:prstGeom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395536" y="764704"/>
            <a:ext cx="8208912" cy="418058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400" b="1" dirty="0" smtClean="0">
                <a:solidFill>
                  <a:schemeClr val="bg1"/>
                </a:solidFill>
                <a:latin typeface="+mn-lt"/>
              </a:rPr>
              <a:t>Objetivos do Colina – </a:t>
            </a:r>
            <a:r>
              <a:rPr lang="es-ES" sz="2400" b="1" dirty="0" err="1" smtClean="0">
                <a:solidFill>
                  <a:schemeClr val="bg1"/>
                </a:solidFill>
                <a:latin typeface="+mn-lt"/>
              </a:rPr>
              <a:t>Clube</a:t>
            </a:r>
            <a:r>
              <a:rPr lang="es-ES" sz="2400" b="1" dirty="0" smtClean="0">
                <a:solidFill>
                  <a:schemeClr val="bg1"/>
                </a:solidFill>
                <a:latin typeface="+mn-lt"/>
              </a:rPr>
              <a:t> Juvenil e Centro Cultural</a:t>
            </a:r>
            <a:endParaRPr lang="es-E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88858" y="1556792"/>
            <a:ext cx="843161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PT" b="1" dirty="0" smtClean="0">
                <a:solidFill>
                  <a:srgbClr val="218A6B"/>
                </a:solidFill>
              </a:rPr>
              <a:t>Objetivos </a:t>
            </a:r>
            <a:r>
              <a:rPr lang="pt-PT" b="1" dirty="0">
                <a:solidFill>
                  <a:srgbClr val="218A6B"/>
                </a:solidFill>
              </a:rPr>
              <a:t>G</a:t>
            </a:r>
            <a:r>
              <a:rPr lang="pt-PT" b="1" dirty="0" smtClean="0">
                <a:solidFill>
                  <a:srgbClr val="218A6B"/>
                </a:solidFill>
              </a:rPr>
              <a:t>erais</a:t>
            </a:r>
            <a:r>
              <a:rPr lang="pt-PT" b="1" dirty="0">
                <a:solidFill>
                  <a:srgbClr val="218A6B"/>
                </a:solidFill>
              </a:rPr>
              <a:t>:</a:t>
            </a:r>
            <a:endParaRPr lang="pt-PT" dirty="0">
              <a:solidFill>
                <a:srgbClr val="218A6B"/>
              </a:solidFill>
            </a:endParaRPr>
          </a:p>
          <a:p>
            <a:pPr marL="285750" lvl="0" indent="-285750">
              <a:buClr>
                <a:srgbClr val="218A6B"/>
              </a:buClr>
              <a:buFont typeface="Arial" panose="020B0604020202020204" pitchFamily="34" charset="0"/>
              <a:buChar char="•"/>
            </a:pPr>
            <a:r>
              <a:rPr lang="pt-PT" dirty="0"/>
              <a:t>Potenciar a geração de profissionais do futuro, num processo de </a:t>
            </a:r>
            <a:r>
              <a:rPr lang="pt-PT" dirty="0" err="1"/>
              <a:t>autocrescimento</a:t>
            </a:r>
            <a:r>
              <a:rPr lang="pt-PT" dirty="0"/>
              <a:t>, que englobe as cinco dimensões da personalidade: </a:t>
            </a:r>
            <a:r>
              <a:rPr lang="pt-PT" dirty="0" smtClean="0"/>
              <a:t>física, </a:t>
            </a:r>
            <a:r>
              <a:rPr lang="pt-PT" dirty="0"/>
              <a:t>afetiva, racional, social e transcendente. </a:t>
            </a:r>
          </a:p>
          <a:p>
            <a:pPr marL="285750" lvl="0" indent="-285750">
              <a:buClr>
                <a:srgbClr val="218A6B"/>
              </a:buClr>
              <a:buFont typeface="Arial" panose="020B0604020202020204" pitchFamily="34" charset="0"/>
              <a:buChar char="•"/>
            </a:pPr>
            <a:r>
              <a:rPr lang="pt-PT" dirty="0"/>
              <a:t>Ajudar na construção de uma sociedade com cidadãos conscientes, empenhados e com competências pessoais, académicas e profissionais;</a:t>
            </a:r>
          </a:p>
          <a:p>
            <a:pPr marL="285750" lvl="0" indent="-285750">
              <a:buClr>
                <a:srgbClr val="218A6B"/>
              </a:buClr>
              <a:buFont typeface="Arial" panose="020B0604020202020204" pitchFamily="34" charset="0"/>
              <a:buChar char="•"/>
            </a:pPr>
            <a:r>
              <a:rPr lang="pt-PT" dirty="0"/>
              <a:t>Promover a excelência nas artes, ciências e ofícios;</a:t>
            </a:r>
          </a:p>
          <a:p>
            <a:pPr marL="285750" lvl="0" indent="-285750">
              <a:buClr>
                <a:srgbClr val="218A6B"/>
              </a:buClr>
              <a:buFont typeface="Arial" panose="020B0604020202020204" pitchFamily="34" charset="0"/>
              <a:buChar char="•"/>
            </a:pPr>
            <a:r>
              <a:rPr lang="pt-PT" dirty="0"/>
              <a:t>Revitalizar o papel das famílias na qualificação da educação, e da sociedade;</a:t>
            </a:r>
          </a:p>
          <a:p>
            <a:pPr marL="285750" lvl="0" indent="-285750">
              <a:buClr>
                <a:srgbClr val="218A6B"/>
              </a:buClr>
              <a:buFont typeface="Arial" panose="020B0604020202020204" pitchFamily="34" charset="0"/>
              <a:buChar char="•"/>
            </a:pPr>
            <a:r>
              <a:rPr lang="pt-PT" dirty="0"/>
              <a:t>Ser uma incubadora de inovação social, começando pela aposta nas novas gerações</a:t>
            </a:r>
            <a:r>
              <a:rPr lang="pt-PT" dirty="0" smtClean="0"/>
              <a:t>.</a:t>
            </a:r>
          </a:p>
          <a:p>
            <a:pPr lvl="0"/>
            <a:endParaRPr lang="pt-PT" dirty="0"/>
          </a:p>
          <a:p>
            <a:pPr lvl="0"/>
            <a:r>
              <a:rPr lang="pt-PT" dirty="0"/>
              <a:t>O </a:t>
            </a:r>
            <a:r>
              <a:rPr lang="pt-PT" b="1" dirty="0" smtClean="0">
                <a:solidFill>
                  <a:srgbClr val="218A6B"/>
                </a:solidFill>
              </a:rPr>
              <a:t>Colina</a:t>
            </a:r>
            <a:r>
              <a:rPr lang="pt-PT" dirty="0"/>
              <a:t>, tem como </a:t>
            </a:r>
            <a:r>
              <a:rPr lang="pt-PT" b="1" dirty="0">
                <a:solidFill>
                  <a:srgbClr val="218A6B"/>
                </a:solidFill>
              </a:rPr>
              <a:t>Valores</a:t>
            </a:r>
            <a:r>
              <a:rPr lang="pt-PT" dirty="0"/>
              <a:t>: </a:t>
            </a:r>
          </a:p>
          <a:p>
            <a:pPr marL="742950" lvl="1" indent="-285750">
              <a:buClr>
                <a:srgbClr val="218A6B"/>
              </a:buClr>
              <a:buFont typeface="Arial" panose="020B0604020202020204" pitchFamily="34" charset="0"/>
              <a:buChar char="•"/>
            </a:pPr>
            <a:r>
              <a:rPr lang="pt-PT" dirty="0"/>
              <a:t>Integridade e coerência de vida, </a:t>
            </a:r>
          </a:p>
          <a:p>
            <a:pPr marL="742950" lvl="1" indent="-285750">
              <a:buClr>
                <a:srgbClr val="218A6B"/>
              </a:buClr>
              <a:buFont typeface="Arial" panose="020B0604020202020204" pitchFamily="34" charset="0"/>
              <a:buChar char="•"/>
            </a:pPr>
            <a:r>
              <a:rPr lang="pt-PT" dirty="0"/>
              <a:t>Amor à liberdade e responsabilidade pessoal,</a:t>
            </a:r>
          </a:p>
          <a:p>
            <a:pPr marL="742950" lvl="1" indent="-285750">
              <a:buClr>
                <a:srgbClr val="218A6B"/>
              </a:buClr>
              <a:buFont typeface="Arial" panose="020B0604020202020204" pitchFamily="34" charset="0"/>
              <a:buChar char="•"/>
            </a:pPr>
            <a:r>
              <a:rPr lang="pt-PT" dirty="0"/>
              <a:t>Trabalho de qualidade e trabalho como serviço</a:t>
            </a:r>
          </a:p>
          <a:p>
            <a:pPr marL="742950" lvl="1" indent="-285750">
              <a:buClr>
                <a:srgbClr val="218A6B"/>
              </a:buClr>
              <a:buFont typeface="Arial" panose="020B0604020202020204" pitchFamily="34" charset="0"/>
              <a:buChar char="•"/>
            </a:pPr>
            <a:r>
              <a:rPr lang="pt-PT" dirty="0"/>
              <a:t>Prioridade da família e das relações interpessoais| Capacidade de diálogo,</a:t>
            </a:r>
          </a:p>
          <a:p>
            <a:pPr marL="742950" lvl="1" indent="-285750">
              <a:buClr>
                <a:srgbClr val="218A6B"/>
              </a:buClr>
              <a:buFont typeface="Arial" panose="020B0604020202020204" pitchFamily="34" charset="0"/>
              <a:buChar char="•"/>
            </a:pPr>
            <a:r>
              <a:rPr lang="pt-PT" dirty="0"/>
              <a:t>Fortaleza | Criatividade e Inovação</a:t>
            </a:r>
          </a:p>
          <a:p>
            <a:pPr marL="742950" lvl="1" indent="-285750">
              <a:buClr>
                <a:srgbClr val="218A6B"/>
              </a:buClr>
              <a:buFont typeface="Arial" panose="020B0604020202020204" pitchFamily="34" charset="0"/>
              <a:buChar char="•"/>
            </a:pPr>
            <a:r>
              <a:rPr lang="pt-PT" dirty="0"/>
              <a:t>Entusiasmo e Perseverança</a:t>
            </a:r>
          </a:p>
        </p:txBody>
      </p:sp>
    </p:spTree>
    <p:extLst>
      <p:ext uri="{BB962C8B-B14F-4D97-AF65-F5344CB8AC3E}">
        <p14:creationId xmlns:p14="http://schemas.microsoft.com/office/powerpoint/2010/main" val="884223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1 Título"/>
          <p:cNvSpPr txBox="1">
            <a:spLocks/>
          </p:cNvSpPr>
          <p:nvPr/>
        </p:nvSpPr>
        <p:spPr>
          <a:xfrm>
            <a:off x="467544" y="692696"/>
            <a:ext cx="8208912" cy="418058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400" b="1" dirty="0">
                <a:solidFill>
                  <a:schemeClr val="bg1"/>
                </a:solidFill>
                <a:latin typeface="+mn-lt"/>
              </a:rPr>
              <a:t>O </a:t>
            </a:r>
            <a:r>
              <a:rPr lang="es-ES" sz="2400" b="1" dirty="0" err="1">
                <a:solidFill>
                  <a:schemeClr val="bg1"/>
                </a:solidFill>
                <a:latin typeface="+mn-lt"/>
              </a:rPr>
              <a:t>Projeto</a:t>
            </a:r>
            <a:endParaRPr lang="es-E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6286512" y="1714488"/>
            <a:ext cx="25580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/>
              <a:t>O edifício a construir prevê: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salas de estudo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salas de reunião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biblioteca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auditório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oratório</a:t>
            </a:r>
            <a:endParaRPr lang="pt-P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área desportiva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oficinas de artes, música e cozinha</a:t>
            </a:r>
          </a:p>
          <a:p>
            <a:endParaRPr lang="pt-PT" dirty="0"/>
          </a:p>
          <a:p>
            <a:r>
              <a:rPr lang="pt-PT" dirty="0"/>
              <a:t>Prevê ainda uma área de </a:t>
            </a:r>
            <a:r>
              <a:rPr lang="pt-PT" dirty="0" smtClean="0"/>
              <a:t>residência com </a:t>
            </a:r>
            <a:r>
              <a:rPr lang="pt-PT" dirty="0"/>
              <a:t>10 quartos.</a:t>
            </a:r>
          </a:p>
        </p:txBody>
      </p:sp>
      <p:pic>
        <p:nvPicPr>
          <p:cNvPr id="15" name="4 Imagen" descr="Bird´s Eye (2).jpg">
            <a:extLst>
              <a:ext uri="{FF2B5EF4-FFF2-40B4-BE49-F238E27FC236}">
                <a16:creationId xmlns:a16="http://schemas.microsoft.com/office/drawing/2014/main" id="{A037A793-49A1-44F5-B4C8-3F03ADC359B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4907" r="5308"/>
          <a:stretch>
            <a:fillRect/>
          </a:stretch>
        </p:blipFill>
        <p:spPr>
          <a:xfrm>
            <a:off x="594677" y="1430183"/>
            <a:ext cx="5614276" cy="3846544"/>
          </a:xfrm>
          <a:prstGeom prst="rect">
            <a:avLst/>
          </a:prstGeom>
        </p:spPr>
      </p:pic>
      <p:grpSp>
        <p:nvGrpSpPr>
          <p:cNvPr id="14" name="Grupo 13"/>
          <p:cNvGrpSpPr>
            <a:grpSpLocks noChangeAspect="1"/>
          </p:cNvGrpSpPr>
          <p:nvPr/>
        </p:nvGrpSpPr>
        <p:grpSpPr>
          <a:xfrm>
            <a:off x="584660" y="1412776"/>
            <a:ext cx="5614276" cy="3846544"/>
            <a:chOff x="-5341254" y="3737496"/>
            <a:chExt cx="9144000" cy="5928440"/>
          </a:xfrm>
        </p:grpSpPr>
        <p:pic>
          <p:nvPicPr>
            <p:cNvPr id="16" name="4 Imagen" descr="Bird´s Eye (2).jpg"/>
            <p:cNvPicPr>
              <a:picLocks noChangeAspect="1"/>
            </p:cNvPicPr>
            <p:nvPr/>
          </p:nvPicPr>
          <p:blipFill>
            <a:blip r:embed="rId3" cstate="print"/>
            <a:srcRect l="4907" r="5308"/>
            <a:stretch>
              <a:fillRect/>
            </a:stretch>
          </p:blipFill>
          <p:spPr>
            <a:xfrm>
              <a:off x="-5341254" y="3737496"/>
              <a:ext cx="9144000" cy="5928440"/>
            </a:xfrm>
            <a:prstGeom prst="rect">
              <a:avLst/>
            </a:prstGeom>
          </p:spPr>
        </p:pic>
        <p:sp>
          <p:nvSpPr>
            <p:cNvPr id="17" name="9 Forma libre"/>
            <p:cNvSpPr/>
            <p:nvPr/>
          </p:nvSpPr>
          <p:spPr>
            <a:xfrm>
              <a:off x="-3112239" y="5367064"/>
              <a:ext cx="4685969" cy="3660251"/>
            </a:xfrm>
            <a:custGeom>
              <a:avLst/>
              <a:gdLst>
                <a:gd name="connsiteX0" fmla="*/ 1652546 w 4685969"/>
                <a:gd name="connsiteY0" fmla="*/ 617551 h 3660251"/>
                <a:gd name="connsiteX1" fmla="*/ 2543092 w 4685969"/>
                <a:gd name="connsiteY1" fmla="*/ 442623 h 3660251"/>
                <a:gd name="connsiteX2" fmla="*/ 3481346 w 4685969"/>
                <a:gd name="connsiteY2" fmla="*/ 204084 h 3660251"/>
                <a:gd name="connsiteX3" fmla="*/ 4029986 w 4685969"/>
                <a:gd name="connsiteY3" fmla="*/ 45057 h 3660251"/>
                <a:gd name="connsiteX4" fmla="*/ 4300331 w 4685969"/>
                <a:gd name="connsiteY4" fmla="*/ 29155 h 3660251"/>
                <a:gd name="connsiteX5" fmla="*/ 4443454 w 4685969"/>
                <a:gd name="connsiteY5" fmla="*/ 219986 h 3660251"/>
                <a:gd name="connsiteX6" fmla="*/ 4610431 w 4685969"/>
                <a:gd name="connsiteY6" fmla="*/ 506233 h 3660251"/>
                <a:gd name="connsiteX7" fmla="*/ 4650188 w 4685969"/>
                <a:gd name="connsiteY7" fmla="*/ 784529 h 3660251"/>
                <a:gd name="connsiteX8" fmla="*/ 4395746 w 4685969"/>
                <a:gd name="connsiteY8" fmla="*/ 1007165 h 3660251"/>
                <a:gd name="connsiteX9" fmla="*/ 3855057 w 4685969"/>
                <a:gd name="connsiteY9" fmla="*/ 1436536 h 3660251"/>
                <a:gd name="connsiteX10" fmla="*/ 2519238 w 4685969"/>
                <a:gd name="connsiteY10" fmla="*/ 2438400 h 3660251"/>
                <a:gd name="connsiteX11" fmla="*/ 1127760 w 4685969"/>
                <a:gd name="connsiteY11" fmla="*/ 3472070 h 3660251"/>
                <a:gd name="connsiteX12" fmla="*/ 563217 w 4685969"/>
                <a:gd name="connsiteY12" fmla="*/ 3567485 h 3660251"/>
                <a:gd name="connsiteX13" fmla="*/ 78188 w 4685969"/>
                <a:gd name="connsiteY13" fmla="*/ 3344849 h 3660251"/>
                <a:gd name="connsiteX14" fmla="*/ 102042 w 4685969"/>
                <a:gd name="connsiteY14" fmla="*/ 3066553 h 3660251"/>
                <a:gd name="connsiteX15" fmla="*/ 690438 w 4685969"/>
                <a:gd name="connsiteY15" fmla="*/ 2176007 h 3660251"/>
                <a:gd name="connsiteX16" fmla="*/ 1318591 w 4685969"/>
                <a:gd name="connsiteY16" fmla="*/ 1158240 h 3660251"/>
                <a:gd name="connsiteX17" fmla="*/ 1557131 w 4685969"/>
                <a:gd name="connsiteY17" fmla="*/ 728870 h 3660251"/>
                <a:gd name="connsiteX18" fmla="*/ 1652546 w 4685969"/>
                <a:gd name="connsiteY18" fmla="*/ 617551 h 366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85969" h="3660251">
                  <a:moveTo>
                    <a:pt x="1652546" y="617551"/>
                  </a:moveTo>
                  <a:cubicBezTo>
                    <a:pt x="1816873" y="569843"/>
                    <a:pt x="2238292" y="511534"/>
                    <a:pt x="2543092" y="442623"/>
                  </a:cubicBezTo>
                  <a:cubicBezTo>
                    <a:pt x="2847892" y="373712"/>
                    <a:pt x="3233530" y="270345"/>
                    <a:pt x="3481346" y="204084"/>
                  </a:cubicBezTo>
                  <a:cubicBezTo>
                    <a:pt x="3729162" y="137823"/>
                    <a:pt x="3893489" y="74212"/>
                    <a:pt x="4029986" y="45057"/>
                  </a:cubicBezTo>
                  <a:cubicBezTo>
                    <a:pt x="4166484" y="15902"/>
                    <a:pt x="4231420" y="0"/>
                    <a:pt x="4300331" y="29155"/>
                  </a:cubicBezTo>
                  <a:cubicBezTo>
                    <a:pt x="4369242" y="58310"/>
                    <a:pt x="4391771" y="140473"/>
                    <a:pt x="4443454" y="219986"/>
                  </a:cubicBezTo>
                  <a:cubicBezTo>
                    <a:pt x="4495137" y="299499"/>
                    <a:pt x="4575975" y="412143"/>
                    <a:pt x="4610431" y="506233"/>
                  </a:cubicBezTo>
                  <a:cubicBezTo>
                    <a:pt x="4644887" y="600324"/>
                    <a:pt x="4685969" y="701040"/>
                    <a:pt x="4650188" y="784529"/>
                  </a:cubicBezTo>
                  <a:cubicBezTo>
                    <a:pt x="4614407" y="868018"/>
                    <a:pt x="4528268" y="898497"/>
                    <a:pt x="4395746" y="1007165"/>
                  </a:cubicBezTo>
                  <a:cubicBezTo>
                    <a:pt x="4263224" y="1115833"/>
                    <a:pt x="4167808" y="1197997"/>
                    <a:pt x="3855057" y="1436536"/>
                  </a:cubicBezTo>
                  <a:cubicBezTo>
                    <a:pt x="3542306" y="1675075"/>
                    <a:pt x="2519238" y="2438400"/>
                    <a:pt x="2519238" y="2438400"/>
                  </a:cubicBezTo>
                  <a:cubicBezTo>
                    <a:pt x="2064688" y="2777656"/>
                    <a:pt x="1453763" y="3283889"/>
                    <a:pt x="1127760" y="3472070"/>
                  </a:cubicBezTo>
                  <a:cubicBezTo>
                    <a:pt x="801757" y="3660251"/>
                    <a:pt x="738146" y="3588689"/>
                    <a:pt x="563217" y="3567485"/>
                  </a:cubicBezTo>
                  <a:cubicBezTo>
                    <a:pt x="388288" y="3546282"/>
                    <a:pt x="155051" y="3428338"/>
                    <a:pt x="78188" y="3344849"/>
                  </a:cubicBezTo>
                  <a:cubicBezTo>
                    <a:pt x="1326" y="3261360"/>
                    <a:pt x="0" y="3261360"/>
                    <a:pt x="102042" y="3066553"/>
                  </a:cubicBezTo>
                  <a:cubicBezTo>
                    <a:pt x="204084" y="2871746"/>
                    <a:pt x="487680" y="2494059"/>
                    <a:pt x="690438" y="2176007"/>
                  </a:cubicBezTo>
                  <a:cubicBezTo>
                    <a:pt x="893196" y="1857955"/>
                    <a:pt x="1174142" y="1399429"/>
                    <a:pt x="1318591" y="1158240"/>
                  </a:cubicBezTo>
                  <a:cubicBezTo>
                    <a:pt x="1463040" y="917051"/>
                    <a:pt x="1494846" y="820310"/>
                    <a:pt x="1557131" y="728870"/>
                  </a:cubicBezTo>
                  <a:cubicBezTo>
                    <a:pt x="1619416" y="637430"/>
                    <a:pt x="1488219" y="665259"/>
                    <a:pt x="1652546" y="617551"/>
                  </a:cubicBezTo>
                  <a:close/>
                </a:path>
              </a:pathLst>
            </a:cu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398545" y="1412776"/>
            <a:ext cx="5873969" cy="4830962"/>
            <a:chOff x="146669" y="1455077"/>
            <a:chExt cx="5873969" cy="4830962"/>
          </a:xfrm>
        </p:grpSpPr>
        <p:pic>
          <p:nvPicPr>
            <p:cNvPr id="11" name="12 Imagen" descr="Untitled1414.jpg"/>
            <p:cNvPicPr>
              <a:picLocks noChangeAspect="1"/>
            </p:cNvPicPr>
            <p:nvPr/>
          </p:nvPicPr>
          <p:blipFill>
            <a:blip r:embed="rId4" cstate="print"/>
            <a:srcRect l="7129" t="60333" r="12200" b="13349"/>
            <a:stretch>
              <a:fillRect/>
            </a:stretch>
          </p:blipFill>
          <p:spPr>
            <a:xfrm>
              <a:off x="146669" y="3208624"/>
              <a:ext cx="5873969" cy="1341449"/>
            </a:xfrm>
            <a:prstGeom prst="rect">
              <a:avLst/>
            </a:prstGeom>
          </p:spPr>
        </p:pic>
        <p:pic>
          <p:nvPicPr>
            <p:cNvPr id="13" name="11 Imagen" descr="Untitled1515.jpg"/>
            <p:cNvPicPr>
              <a:picLocks noChangeAspect="1"/>
            </p:cNvPicPr>
            <p:nvPr/>
          </p:nvPicPr>
          <p:blipFill>
            <a:blip r:embed="rId5" cstate="print"/>
            <a:srcRect l="10669" t="21502" r="23017" b="50218"/>
            <a:stretch>
              <a:fillRect/>
            </a:stretch>
          </p:blipFill>
          <p:spPr>
            <a:xfrm>
              <a:off x="146670" y="1455077"/>
              <a:ext cx="5873968" cy="1753547"/>
            </a:xfrm>
            <a:prstGeom prst="rect">
              <a:avLst/>
            </a:prstGeom>
          </p:spPr>
        </p:pic>
        <p:pic>
          <p:nvPicPr>
            <p:cNvPr id="5" name="6 Imagen" descr="Untitled1414.jpg"/>
            <p:cNvPicPr>
              <a:picLocks noChangeAspect="1"/>
            </p:cNvPicPr>
            <p:nvPr/>
          </p:nvPicPr>
          <p:blipFill>
            <a:blip r:embed="rId6" cstate="print"/>
            <a:srcRect l="7129" t="17679" r="33477" b="56910"/>
            <a:stretch>
              <a:fillRect/>
            </a:stretch>
          </p:blipFill>
          <p:spPr>
            <a:xfrm>
              <a:off x="146670" y="4526858"/>
              <a:ext cx="5873967" cy="1759181"/>
            </a:xfrm>
            <a:prstGeom prst="rect">
              <a:avLst/>
            </a:prstGeom>
          </p:spPr>
        </p:pic>
      </p:grpSp>
      <p:pic>
        <p:nvPicPr>
          <p:cNvPr id="3" name="6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245906"/>
            <a:ext cx="5832648" cy="561209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544" y="113012"/>
            <a:ext cx="197527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6305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1 Título"/>
          <p:cNvSpPr txBox="1">
            <a:spLocks/>
          </p:cNvSpPr>
          <p:nvPr/>
        </p:nvSpPr>
        <p:spPr>
          <a:xfrm>
            <a:off x="467544" y="692696"/>
            <a:ext cx="8208912" cy="418058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400" b="1" dirty="0">
                <a:solidFill>
                  <a:schemeClr val="bg1"/>
                </a:solidFill>
                <a:latin typeface="+mn-lt"/>
              </a:rPr>
              <a:t>Como </a:t>
            </a:r>
            <a:r>
              <a:rPr lang="es-ES" sz="2400" b="1" dirty="0" smtClean="0">
                <a:solidFill>
                  <a:schemeClr val="bg1"/>
                </a:solidFill>
                <a:latin typeface="+mn-lt"/>
              </a:rPr>
              <a:t>Colaborar – </a:t>
            </a:r>
            <a:r>
              <a:rPr lang="es-ES" sz="2400" b="1" dirty="0" err="1" smtClean="0">
                <a:solidFill>
                  <a:schemeClr val="bg1"/>
                </a:solidFill>
                <a:latin typeface="+mn-lt"/>
              </a:rPr>
              <a:t>Mecenato</a:t>
            </a:r>
            <a:r>
              <a:rPr lang="es-ES" sz="2400" b="1" dirty="0" smtClean="0">
                <a:solidFill>
                  <a:schemeClr val="bg1"/>
                </a:solidFill>
                <a:latin typeface="+mn-lt"/>
              </a:rPr>
              <a:t> Cultural</a:t>
            </a:r>
            <a:endParaRPr lang="es-E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467544" y="1228005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pt-PT" dirty="0"/>
              <a:t>As instituições, empresas e pessoas singulares que desejam apoiar a Fundação Maria Beatriz Lopes da Cunha, podem fazê-lo ao abrigo de três modalidades: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t-PT" b="1" dirty="0" smtClean="0">
                <a:solidFill>
                  <a:srgbClr val="218A6B"/>
                </a:solidFill>
              </a:rPr>
              <a:t>Colaboração </a:t>
            </a:r>
            <a:r>
              <a:rPr lang="pt-PT" b="1" dirty="0">
                <a:solidFill>
                  <a:srgbClr val="218A6B"/>
                </a:solidFill>
              </a:rPr>
              <a:t>Institucional </a:t>
            </a:r>
            <a:r>
              <a:rPr lang="pt-PT" b="1" dirty="0"/>
              <a:t>–</a:t>
            </a:r>
            <a:r>
              <a:rPr lang="pt-PT" dirty="0"/>
              <a:t> apoio plurianual destinado à realização dos fins estatutários prosseguidos pela Fundação;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t-PT" b="1" dirty="0" smtClean="0">
                <a:solidFill>
                  <a:srgbClr val="218A6B"/>
                </a:solidFill>
              </a:rPr>
              <a:t>Colaboração em </a:t>
            </a:r>
            <a:r>
              <a:rPr lang="pt-PT" b="1" dirty="0">
                <a:solidFill>
                  <a:srgbClr val="218A6B"/>
                </a:solidFill>
              </a:rPr>
              <a:t>atividades </a:t>
            </a:r>
            <a:r>
              <a:rPr lang="pt-PT" b="1" dirty="0"/>
              <a:t>– </a:t>
            </a:r>
            <a:r>
              <a:rPr lang="pt-PT" dirty="0"/>
              <a:t> apoio dirigido a iniciativas e projetos concretos;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t-PT" b="1" dirty="0">
                <a:solidFill>
                  <a:srgbClr val="218A6B"/>
                </a:solidFill>
              </a:rPr>
              <a:t>Parcerias</a:t>
            </a:r>
            <a:r>
              <a:rPr lang="pt-PT" dirty="0"/>
              <a:t> de apoio a áreas de atividade determinadas, que podem revestir-se de natureza, conteúdo e forma diversos</a:t>
            </a:r>
            <a:r>
              <a:rPr lang="pt-PT" dirty="0" smtClean="0"/>
              <a:t>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pt-PT" dirty="0"/>
          </a:p>
          <a:p>
            <a:pPr algn="just"/>
            <a:r>
              <a:rPr lang="pt-PT" dirty="0" smtClean="0"/>
              <a:t>As </a:t>
            </a:r>
            <a:r>
              <a:rPr lang="pt-PT" dirty="0"/>
              <a:t>contribuições mecenáticas concedidas à Fundação para o </a:t>
            </a:r>
            <a:r>
              <a:rPr lang="pt-PT" b="1" dirty="0">
                <a:solidFill>
                  <a:srgbClr val="218A6B"/>
                </a:solidFill>
              </a:rPr>
              <a:t>Projeto </a:t>
            </a:r>
            <a:r>
              <a:rPr lang="pt-PT" b="1" dirty="0" smtClean="0">
                <a:solidFill>
                  <a:srgbClr val="218A6B"/>
                </a:solidFill>
              </a:rPr>
              <a:t>Colina, </a:t>
            </a:r>
            <a:r>
              <a:rPr lang="pt-PT" dirty="0"/>
              <a:t>em </a:t>
            </a:r>
            <a:r>
              <a:rPr lang="pt-PT" dirty="0" smtClean="0"/>
              <a:t>Braga,</a:t>
            </a:r>
            <a:r>
              <a:rPr lang="pt-PT" dirty="0"/>
              <a:t>  beneficiam do regime estabelecido no Capítulo X </a:t>
            </a:r>
            <a:r>
              <a:rPr lang="pt-PT" dirty="0" smtClean="0"/>
              <a:t>do Estatuto dos Benefícios Fiscais – </a:t>
            </a:r>
            <a:r>
              <a:rPr lang="pt-PT" dirty="0"/>
              <a:t>“Benefícios fiscais relativos ao mecenato” </a:t>
            </a:r>
            <a:r>
              <a:rPr lang="pt-PT" dirty="0" smtClean="0"/>
              <a:t>–, </a:t>
            </a:r>
            <a:r>
              <a:rPr lang="pt-PT" dirty="0"/>
              <a:t>conforme a redação em vigor.</a:t>
            </a:r>
          </a:p>
          <a:p>
            <a:pPr fontAlgn="base"/>
            <a:r>
              <a:rPr lang="pt-PT" dirty="0"/>
              <a:t>O apoio mecenático não tem quaisquer contrapartidas, que configurem obrigações de caráter pecuniário ou comercial para a Fundação, nos termos do </a:t>
            </a:r>
            <a:r>
              <a:rPr lang="pt-PT" dirty="0" err="1"/>
              <a:t>art</a:t>
            </a:r>
            <a:r>
              <a:rPr lang="pt-PT" dirty="0"/>
              <a:t>. 61.º e alínea c) do n.º 1, n.º 3, 5, 6 e 7 do </a:t>
            </a:r>
            <a:r>
              <a:rPr lang="pt-PT" dirty="0" err="1"/>
              <a:t>art</a:t>
            </a:r>
            <a:r>
              <a:rPr lang="pt-PT" dirty="0"/>
              <a:t>. 62.º B do Cap. X do Estatuto de Benefícios Fiscais.</a:t>
            </a:r>
            <a:endParaRPr lang="pt-PT" dirty="0" smtClean="0"/>
          </a:p>
          <a:p>
            <a:pPr fontAlgn="base"/>
            <a:endParaRPr lang="pt-PT" dirty="0"/>
          </a:p>
          <a:p>
            <a:pPr algn="just" fontAlgn="base"/>
            <a:r>
              <a:rPr lang="pt-PT" sz="2400" b="1" dirty="0">
                <a:solidFill>
                  <a:srgbClr val="218A6B"/>
                </a:solidFill>
              </a:rPr>
              <a:t>Donativos:</a:t>
            </a:r>
          </a:p>
          <a:p>
            <a:pPr algn="just" fontAlgn="base"/>
            <a:r>
              <a:rPr lang="pt-PT" dirty="0"/>
              <a:t>Poderá fazer-nos chegar o seu donativo por transferência bancária, para o  seguinte </a:t>
            </a:r>
            <a:r>
              <a:rPr lang="pt-PT" dirty="0" smtClean="0"/>
              <a:t>IBAN:   </a:t>
            </a:r>
            <a:r>
              <a:rPr lang="pt-PT" sz="2400" b="1" dirty="0">
                <a:solidFill>
                  <a:srgbClr val="218A6B"/>
                </a:solidFill>
              </a:rPr>
              <a:t>Santander </a:t>
            </a:r>
            <a:r>
              <a:rPr lang="pt-PT" sz="2400" b="1" dirty="0" err="1">
                <a:solidFill>
                  <a:srgbClr val="218A6B"/>
                </a:solidFill>
              </a:rPr>
              <a:t>Totta</a:t>
            </a:r>
            <a:r>
              <a:rPr lang="pt-PT" sz="2400" b="1" dirty="0">
                <a:solidFill>
                  <a:srgbClr val="218A6B"/>
                </a:solidFill>
              </a:rPr>
              <a:t>: PT 50 0018 2121 0406 1006 0206 2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63337"/>
            <a:ext cx="197527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5789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9511" y="3952203"/>
            <a:ext cx="8744027" cy="1470025"/>
          </a:xfrm>
        </p:spPr>
        <p:txBody>
          <a:bodyPr/>
          <a:lstStyle/>
          <a:p>
            <a:r>
              <a:rPr lang="pt-PT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Benvindo ao Projeto Colina  e bem haja!</a:t>
            </a:r>
            <a:endParaRPr lang="pt-PT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4 Imagen" descr="persp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9691"/>
            <a:ext cx="9144000" cy="3527040"/>
          </a:xfrm>
          <a:prstGeom prst="rect">
            <a:avLst/>
          </a:prstGeom>
        </p:spPr>
      </p:pic>
      <p:pic>
        <p:nvPicPr>
          <p:cNvPr id="1026" name="Picture 2" descr="Coli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54355"/>
            <a:ext cx="1080121" cy="113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685800" y="6016896"/>
            <a:ext cx="6046440" cy="6059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1800" dirty="0" smtClean="0">
                <a:latin typeface="Arial Narrow" panose="020B0606020202030204" pitchFamily="34" charset="0"/>
                <a:hlinkClick r:id="rId4"/>
              </a:rPr>
              <a:t>c</a:t>
            </a:r>
            <a:r>
              <a:rPr lang="pt-PT" sz="1800" dirty="0" smtClean="0">
                <a:latin typeface="Arial Narrow" panose="020B0606020202030204" pitchFamily="34" charset="0"/>
                <a:hlinkClick r:id="rId4"/>
              </a:rPr>
              <a:t>olina.clube@gmail.com</a:t>
            </a:r>
            <a:r>
              <a:rPr lang="pt-PT" sz="1800" dirty="0" smtClean="0">
                <a:latin typeface="Arial Narrow" panose="020B0606020202030204" pitchFamily="34" charset="0"/>
              </a:rPr>
              <a:t> | </a:t>
            </a:r>
            <a:r>
              <a:rPr lang="pt-PT" sz="1800" dirty="0">
                <a:latin typeface="Arial Narrow" panose="020B0606020202030204" pitchFamily="34" charset="0"/>
                <a:hlinkClick r:id="rId5"/>
              </a:rPr>
              <a:t>www.colina.pt</a:t>
            </a:r>
            <a:endParaRPr lang="pt-PT" sz="1800" dirty="0">
              <a:latin typeface="Arial Narrow" panose="020B0606020202030204" pitchFamily="34" charset="0"/>
            </a:endParaRPr>
          </a:p>
          <a:p>
            <a:pPr algn="r"/>
            <a:r>
              <a:rPr lang="pt-PT" sz="1800" dirty="0" smtClean="0">
                <a:latin typeface="Arial Narrow" panose="020B0606020202030204" pitchFamily="34" charset="0"/>
                <a:hlinkClick r:id="rId6"/>
              </a:rPr>
              <a:t>geral@fmblc.pt</a:t>
            </a:r>
            <a:r>
              <a:rPr lang="pt-PT" sz="1800" dirty="0" smtClean="0">
                <a:latin typeface="Arial Narrow" panose="020B0606020202030204" pitchFamily="34" charset="0"/>
              </a:rPr>
              <a:t> </a:t>
            </a:r>
            <a:r>
              <a:rPr lang="pt-PT" sz="1800" dirty="0">
                <a:latin typeface="Arial Narrow" panose="020B0606020202030204" pitchFamily="34" charset="0"/>
              </a:rPr>
              <a:t>| </a:t>
            </a:r>
            <a:r>
              <a:rPr lang="pt-PT" sz="1800" dirty="0" smtClean="0">
                <a:latin typeface="Arial Narrow" panose="020B0606020202030204" pitchFamily="34" charset="0"/>
              </a:rPr>
              <a:t> </a:t>
            </a:r>
            <a:r>
              <a:rPr lang="pt-PT" sz="1800" dirty="0" smtClean="0">
                <a:latin typeface="Arial Narrow" panose="020B0606020202030204" pitchFamily="34" charset="0"/>
                <a:hlinkClick r:id="rId7"/>
              </a:rPr>
              <a:t>www.fmblc.pt</a:t>
            </a:r>
            <a:r>
              <a:rPr lang="pt-PT" sz="1800" dirty="0" smtClean="0">
                <a:latin typeface="Arial Narrow" panose="020B0606020202030204" pitchFamily="34" charset="0"/>
              </a:rPr>
              <a:t> </a:t>
            </a:r>
            <a:endParaRPr lang="pt-PT" sz="1800" dirty="0">
              <a:latin typeface="Arial Narrow" panose="020B060602020203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48264" y="6110717"/>
            <a:ext cx="197527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6411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605</Words>
  <Application>Microsoft Office PowerPoint</Application>
  <PresentationFormat>Apresentação no Ecrã (4:3)</PresentationFormat>
  <Paragraphs>110</Paragraphs>
  <Slides>9</Slides>
  <Notes>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Arial Narrow</vt:lpstr>
      <vt:lpstr>Calibri</vt:lpstr>
      <vt:lpstr>Tema do Office</vt:lpstr>
      <vt:lpstr>Projeto Colina  Braga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Benvindo ao Projeto Colina  e bem haja!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Cristina Santos</dc:creator>
  <cp:lastModifiedBy>Maria Amelia Freitas</cp:lastModifiedBy>
  <cp:revision>101</cp:revision>
  <dcterms:created xsi:type="dcterms:W3CDTF">2018-01-02T10:35:42Z</dcterms:created>
  <dcterms:modified xsi:type="dcterms:W3CDTF">2020-05-29T17:58:28Z</dcterms:modified>
</cp:coreProperties>
</file>